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3"/>
    <p:sldMasterId id="2147483792" r:id="rId4"/>
  </p:sldMasterIdLst>
  <p:notesMasterIdLst>
    <p:notesMasterId r:id="rId20"/>
  </p:notesMasterIdLst>
  <p:sldIdLst>
    <p:sldId id="267" r:id="rId5"/>
    <p:sldId id="3369" r:id="rId6"/>
    <p:sldId id="2141411374" r:id="rId7"/>
    <p:sldId id="2141411426" r:id="rId8"/>
    <p:sldId id="2141411427" r:id="rId9"/>
    <p:sldId id="3370" r:id="rId10"/>
    <p:sldId id="263" r:id="rId11"/>
    <p:sldId id="265" r:id="rId12"/>
    <p:sldId id="2141411428" r:id="rId13"/>
    <p:sldId id="269" r:id="rId14"/>
    <p:sldId id="271" r:id="rId15"/>
    <p:sldId id="272" r:id="rId16"/>
    <p:sldId id="3368" r:id="rId17"/>
    <p:sldId id="2141411373" r:id="rId18"/>
    <p:sldId id="27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1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E9934-E5C1-4FC0-BCF7-E9FE665C90DB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C6DAF-0D8B-4653-9EAB-DFB9D5A28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9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16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6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we go into Q&amp;A it’s worth bringing all of this together from a FourNet point of view, we feel we’ve already got a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START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everything we have discussed with our ‘Secure Infrastructure’ proposition.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cloud platforms are mature and have been 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designed and built from the ground up </a:t>
            </a:r>
            <a:r>
              <a:rPr lang="en-GB" sz="11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closely with our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are here today.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(Next-Gen Networking)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use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 FABRIC TECHNOLOGY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our data centres for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Instant 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fault tolerance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Secure 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stealth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networking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Customer Provisioning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1’s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Software Defined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‘UNDERLAY’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 provides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core that 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connects out to our customers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technologies that is right for them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ensures we are 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on-net to other services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need such as Public Cloud platforms and SIP providers.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(Best of Breed Security)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FORTINET’S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portfolio provides our customers with a Zero Trust approach to security and not to forget the SD-WAN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‘OVERLAY’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also stood up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 Tenant Firewalls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Centralised management, analytics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advanced services that use techniques such as AI and Machine Learning.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XXXX add here from Chris Slides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services are ready as we speak in Agile Cloud for our customers to leverage.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(Evolution of Compliance)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EQUILIBRIUM’S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third-party assessments and testing assures that we remain compliant.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(FourNet Value Add)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TREMENDOUS VALUE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all of the partner technology that we have in portfolio.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FourNet have always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 THE APPLICATION LAYER VERY WELL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Unified Comms and Contact Centre is our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BREAD AND BUTTER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all, so we understand that ultimately the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OF OUR SERVICES &amp; USER EXPERIENCE</a:t>
            </a:r>
            <a:r>
              <a:rPr lang="en-GB" sz="11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always the key drivers.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a </a:t>
            </a:r>
            <a:r>
              <a:rPr lang="en-GB" sz="11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24/7 SERVICE DESK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proactively monitors and provides assurance to our customers.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Finally, </a:t>
            </a:r>
            <a:r>
              <a:rPr lang="en-GB" sz="11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GB" sz="1100" u="sng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and breathe this stuff!</a:t>
            </a:r>
            <a:r>
              <a:rPr lang="en-GB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staff are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CLEARED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highest levels, and as well as countless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 ACCREDITATIONS 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ensure we have more generic badges like 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CISSP and CCSK</a:t>
            </a: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we urge you to use our 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our 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our 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 PLATFORMS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help you on your own 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Secure Infrastructure Journey</a:t>
            </a: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fontAlgn="base"/>
            <a:endParaRPr lang="en-US" b="0" i="0">
              <a:solidFill>
                <a:srgbClr val="000000"/>
              </a:solidFill>
              <a:effectLst/>
              <a:latin typeface="Poppins" panose="00000500000000000000" pitchFamily="2" charset="0"/>
            </a:endParaRP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21F7-9F09-4F4A-A874-0813F92F62B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55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21F7-9F09-4F4A-A874-0813F92F62B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22B9-6368-462A-8E77-D8EB52FD02F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76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61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94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1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9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98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7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A1A28-38C6-4D22-8203-4C0D77CC2E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92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17BB1-7E4B-D26A-1B00-8DDC45B72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D42DC-D8F2-F8EA-BEAA-CA66C3940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AA46F-2F68-076B-2066-19F2F55A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36A88-6600-F321-984D-CB54E1B8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AB0C4-A4E1-67C8-9DBD-CCFF567D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06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95B2-9160-AFEB-82D1-EF2FC0E0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1D0EF-1F23-A5C8-F07C-740D9D847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910E-EDB1-5C60-E45B-F0C7C5BD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A9BA-2F40-6475-74F1-B7FA6903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3DC6C-7D56-59E6-5CFD-1F95E2A2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26795-7C6D-1469-4731-745799C38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3D35F-8A22-C40B-E557-36324FDA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A3E7-0531-38D6-68CA-6664CB08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6B78A-4328-2148-0CA5-5D53FF04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C1EBA-33CF-5C16-0F07-959F2F85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66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D8DEC-7DA5-4343-A9B3-E660FCB2CD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2FD45C-5F4A-C542-8854-268E52A48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6507" y="669925"/>
            <a:ext cx="2460395" cy="714031"/>
          </a:xfrm>
          <a:prstGeom prst="rect">
            <a:avLst/>
          </a:prstGeom>
        </p:spPr>
      </p:pic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C8B9B16-3A38-8F41-92B8-19ACF6A75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174" y="2013679"/>
            <a:ext cx="4897572" cy="1547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2pPr>
            <a:lvl3pPr marL="9144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3pPr>
            <a:lvl4pPr marL="13716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4pPr>
            <a:lvl5pPr marL="18288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738F09D-ACF5-9944-8F44-0FDB4A85A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6505" y="6099473"/>
            <a:ext cx="3135312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Gilroy" panose="00000400000000000000" pitchFamily="50" charset="0"/>
              </a:defRPr>
            </a:lvl1pPr>
            <a:lvl2pPr marL="4572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A1011DF-E768-4144-A668-E5FE1E2F8F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6505" y="5788025"/>
            <a:ext cx="3135312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7" name="Picture 6" descr="A picture containing hat&#10;&#10;Description automatically generated">
            <a:extLst>
              <a:ext uri="{FF2B5EF4-FFF2-40B4-BE49-F238E27FC236}">
                <a16:creationId xmlns:a16="http://schemas.microsoft.com/office/drawing/2014/main" id="{76C567F3-E1E0-48E5-8212-76F255A537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5372" y="1742427"/>
            <a:ext cx="4518940" cy="3368206"/>
          </a:xfrm>
          <a:prstGeom prst="rect">
            <a:avLst/>
          </a:prstGeom>
        </p:spPr>
      </p:pic>
      <p:pic>
        <p:nvPicPr>
          <p:cNvPr id="9" name="Picture 8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CEE2AB2-4C74-4EDB-A625-3DB20CBD77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22648" y="3550082"/>
            <a:ext cx="3405448" cy="278690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804A7D3-314C-4BEE-AEB1-C2AA87E775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7722" y="3654765"/>
            <a:ext cx="2987299" cy="2444708"/>
          </a:xfrm>
          <a:prstGeom prst="rect">
            <a:avLst/>
          </a:prstGeom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3078216B-42F9-4426-992C-8B46ED0C25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97476" y="863211"/>
            <a:ext cx="299339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42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F53D32-8092-AA4C-8732-04DADAF24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5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9363DA-B866-DC4A-BE90-4A3F209D4C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0E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14DA620-4255-E04C-99F7-9D636B8E64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675" y="2546350"/>
            <a:ext cx="4365625" cy="1871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>
              <a:defRPr sz="5500" b="1">
                <a:solidFill>
                  <a:srgbClr val="ED0E30"/>
                </a:solidFill>
                <a:latin typeface="Gilroy" pitchFamily="2" charset="77"/>
              </a:defRPr>
            </a:lvl2pPr>
            <a:lvl3pPr>
              <a:defRPr sz="5500" b="1">
                <a:solidFill>
                  <a:srgbClr val="ED0E30"/>
                </a:solidFill>
                <a:latin typeface="Gilroy" pitchFamily="2" charset="77"/>
              </a:defRPr>
            </a:lvl3pPr>
            <a:lvl4pPr>
              <a:defRPr sz="5500" b="1">
                <a:solidFill>
                  <a:srgbClr val="ED0E30"/>
                </a:solidFill>
                <a:latin typeface="Gilroy" pitchFamily="2" charset="77"/>
              </a:defRPr>
            </a:lvl4pPr>
            <a:lvl5pPr>
              <a:defRPr sz="5500" b="1">
                <a:solidFill>
                  <a:srgbClr val="ED0E30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 err="1"/>
              <a:t>Trasnistion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1A16D81-DEF1-AB4E-8CD2-47658F97EE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3675" y="5788343"/>
            <a:ext cx="3025775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Website Address</a:t>
            </a:r>
            <a:endParaRPr lang="en-US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6F8B5FA9-32A6-A44A-81F8-12A4157F88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675" y="6102350"/>
            <a:ext cx="3641725" cy="43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roy" pitchFamily="2" charset="77"/>
              </a:defRPr>
            </a:lvl1pPr>
          </a:lstStyle>
          <a:p>
            <a:pPr lvl="0"/>
            <a:r>
              <a:rPr lang="en-GB"/>
              <a:t>Contact Email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3C04F2-FC16-42DA-8B80-AD12FF018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6507" y="669925"/>
            <a:ext cx="3219845" cy="934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88BFA-7041-4A38-99A5-22097ED5F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54" b="2233"/>
          <a:stretch/>
        </p:blipFill>
        <p:spPr>
          <a:xfrm>
            <a:off x="4431064" y="165572"/>
            <a:ext cx="7760936" cy="66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23D687-EDCD-4A96-8C28-F7C23E6760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346775"/>
            <a:ext cx="5445138" cy="485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roy" panose="00000400000000000000" pitchFamily="50" charset="0"/>
              </a:defRPr>
            </a:lvl1pPr>
          </a:lstStyle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366F21-3919-40F2-A94C-DF4547C94B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521" y="399415"/>
            <a:ext cx="11067617" cy="764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Gilroy Bold" panose="000008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C6AFC0F-4B91-4751-8570-C6CF37DAC6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3521" y="1346774"/>
            <a:ext cx="5054443" cy="4854575"/>
          </a:xfrm>
          <a:prstGeom prst="rect">
            <a:avLst/>
          </a:prstGeom>
        </p:spPr>
        <p:txBody>
          <a:bodyPr/>
          <a:lstStyle>
            <a:lvl1pPr>
              <a:defRPr>
                <a:latin typeface="Gilroy" panose="00000400000000000000" pitchFamily="50" charset="0"/>
              </a:defRPr>
            </a:lvl1pPr>
            <a:lvl2pPr>
              <a:defRPr>
                <a:latin typeface="Gilroy" panose="00000400000000000000" pitchFamily="50" charset="0"/>
              </a:defRPr>
            </a:lvl2pPr>
            <a:lvl3pPr>
              <a:defRPr>
                <a:latin typeface="Gilroy" panose="00000400000000000000" pitchFamily="50" charset="0"/>
              </a:defRPr>
            </a:lvl3pPr>
            <a:lvl4pPr>
              <a:defRPr>
                <a:latin typeface="Gilroy" panose="00000400000000000000" pitchFamily="50" charset="0"/>
              </a:defRPr>
            </a:lvl4pPr>
            <a:lvl5pPr>
              <a:defRPr>
                <a:latin typeface="Gilroy" panose="000004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29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6D5E-6D55-F737-1FAE-D25C72779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A3102-BC2E-1A93-4BA9-98D2D1BEE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47FA7-2B8C-D6BF-FA19-9E201085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549D3-1D6D-F206-3356-70446850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0008-C80A-6B19-A9BF-7C4A60EC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0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8EAB-B7EC-D157-4090-C21DC1AC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4C526-AC1B-F914-2DD7-537839826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705B-9120-97BA-98B7-033AFE51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13C13-EC7F-472E-1FC8-6325E375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5C11-9E12-2A7F-3BCA-9E912ECA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13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5B60-9BA2-BF1E-343C-E3BAB5FB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2B246-2F2F-B1EC-5B0D-3984E71FB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B367F-D98B-6721-3BAE-738556AD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2B2B3-61E1-F6DC-ECAC-1114280D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511CD-3B0B-E901-2BD5-7EFCE704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998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DE83-4E26-6E75-8114-5E0A4D58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6FDF8-2F6F-7B4D-BBA5-E3447C2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B9FD1-0B76-9042-CE69-7A4B942A6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0E476-5AC2-6A3E-FEE4-BAB501A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CC17B-CA5F-9179-6231-433186E4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62141-166E-2E36-7A50-103D3467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8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EBE3-AEF0-17A9-432B-85741E2E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7AA63-D1DF-BEDE-3D40-2CC875F6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22E3D-C911-8277-4D02-F417F1A0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3AC7C-52F4-A6B8-ACCB-FE512EF1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3386-9CD6-1240-7B3D-F99D13A2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92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B3E5-553C-AAAC-B34F-717D5416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A4818-5814-2396-5CF6-C06C512DA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88DB5-E481-C514-25CA-7D73EDC6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93299-A479-DB6A-FF86-2A352E309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121C8-6479-7678-F543-2E3E83995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A2449-FA2B-F2FD-B9DB-EE129DC1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C3117-7E2B-2E75-B5ED-85CA388BA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A7AB9-00D2-E19C-D78C-BF5FEBE6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44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82C9-100B-26E6-AFB6-7A20B97E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20FF56-F3B6-7FFE-707D-74EBE3DE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64D39-4030-6D42-EF53-49482989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09C33-CDA2-7416-4DF0-559631E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36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545AB-0710-E3B8-F822-F4E0BD27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3DF13-D0A6-2A5E-035A-838BD02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6A10-F512-E9A8-205B-D732E87B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72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147F-DFD9-3533-85AE-FD6E2B26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25A9-18A0-EA88-77BB-286F0B5C9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967A4-1B5A-24AF-655F-17F322CE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21530-096A-9E7F-D718-35734FCE8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945B4-4212-1DE1-1FFC-49814F9E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7B4CF-23CF-0825-2DC9-6676A0F2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5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AA63D-F372-8160-8C1F-710E14E7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954FD4-8A2D-8047-F5C3-C554F873D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BC1D2-5519-0354-32A3-547BAB04D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07CBB-0620-FE89-8ADD-7E260450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BED3C-2AEE-99F6-723C-72D77E30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7A2CD-ABBB-113E-5382-171FAAD1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4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DA6E-7FA0-C5A9-91FF-4C205CBA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45A82-0203-C0AB-EFC9-42DA502A1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E872E-B0BD-F637-8008-6AC4F60B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A1ECA-F82E-0F8C-A3B6-119A385F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5E0B-D51C-8414-ABA2-F72D5B41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67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4F570-F071-C887-7D3F-30722FC3E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810CD-2E04-3F21-25D7-88AAA6AE5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6E04-DC1A-2595-044F-D577D506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B034-54D3-F587-9A14-D60BF1D2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63FC-AEC5-02F6-F488-4A6314A0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05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23D687-EDCD-4A96-8C28-F7C23E6760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346775"/>
            <a:ext cx="5445138" cy="485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roy" panose="00000400000000000000" pitchFamily="50" charset="0"/>
              </a:defRPr>
            </a:lvl1pPr>
          </a:lstStyle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366F21-3919-40F2-A94C-DF4547C94B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521" y="399415"/>
            <a:ext cx="11067617" cy="764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Gilroy Bold" panose="00000800000000000000" pitchFamily="50" charset="0"/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C6AFC0F-4B91-4751-8570-C6CF37DAC6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3521" y="1346774"/>
            <a:ext cx="5054443" cy="4854575"/>
          </a:xfrm>
          <a:prstGeom prst="rect">
            <a:avLst/>
          </a:prstGeom>
        </p:spPr>
        <p:txBody>
          <a:bodyPr/>
          <a:lstStyle>
            <a:lvl1pPr>
              <a:defRPr>
                <a:latin typeface="Gilroy" panose="00000400000000000000" pitchFamily="50" charset="0"/>
              </a:defRPr>
            </a:lvl1pPr>
            <a:lvl2pPr>
              <a:defRPr>
                <a:latin typeface="Gilroy" panose="00000400000000000000" pitchFamily="50" charset="0"/>
              </a:defRPr>
            </a:lvl2pPr>
            <a:lvl3pPr>
              <a:defRPr>
                <a:latin typeface="Gilroy" panose="00000400000000000000" pitchFamily="50" charset="0"/>
              </a:defRPr>
            </a:lvl3pPr>
            <a:lvl4pPr>
              <a:defRPr>
                <a:latin typeface="Gilroy" panose="00000400000000000000" pitchFamily="50" charset="0"/>
              </a:defRPr>
            </a:lvl4pPr>
            <a:lvl5pPr>
              <a:defRPr>
                <a:latin typeface="Gilroy" panose="000004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400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9363DA-B866-DC4A-BE90-4A3F209D4C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0E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14DA620-4255-E04C-99F7-9D636B8E64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675" y="2546350"/>
            <a:ext cx="4365625" cy="1871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>
              <a:defRPr sz="5500" b="1">
                <a:solidFill>
                  <a:srgbClr val="ED0E30"/>
                </a:solidFill>
                <a:latin typeface="Gilroy" pitchFamily="2" charset="77"/>
              </a:defRPr>
            </a:lvl2pPr>
            <a:lvl3pPr>
              <a:defRPr sz="5500" b="1">
                <a:solidFill>
                  <a:srgbClr val="ED0E30"/>
                </a:solidFill>
                <a:latin typeface="Gilroy" pitchFamily="2" charset="77"/>
              </a:defRPr>
            </a:lvl3pPr>
            <a:lvl4pPr>
              <a:defRPr sz="5500" b="1">
                <a:solidFill>
                  <a:srgbClr val="ED0E30"/>
                </a:solidFill>
                <a:latin typeface="Gilroy" pitchFamily="2" charset="77"/>
              </a:defRPr>
            </a:lvl4pPr>
            <a:lvl5pPr>
              <a:defRPr sz="5500" b="1">
                <a:solidFill>
                  <a:srgbClr val="ED0E30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 err="1"/>
              <a:t>Trasnistion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1A16D81-DEF1-AB4E-8CD2-47658F97EE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3675" y="5788343"/>
            <a:ext cx="3025775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rgbClr val="ED0E30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Website Address</a:t>
            </a:r>
            <a:endParaRPr lang="en-US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6F8B5FA9-32A6-A44A-81F8-12A4157F88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675" y="6102350"/>
            <a:ext cx="3641725" cy="43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roy" pitchFamily="2" charset="77"/>
              </a:defRPr>
            </a:lvl1pPr>
          </a:lstStyle>
          <a:p>
            <a:pPr lvl="0"/>
            <a:r>
              <a:rPr lang="en-GB"/>
              <a:t>Contact Email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3C04F2-FC16-42DA-8B80-AD12FF018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6507" y="669925"/>
            <a:ext cx="3219845" cy="934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88BFA-7041-4A38-99A5-22097ED5F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54" b="2233"/>
          <a:stretch/>
        </p:blipFill>
        <p:spPr>
          <a:xfrm>
            <a:off x="4431064" y="165572"/>
            <a:ext cx="7760936" cy="66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16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D8DEC-7DA5-4343-A9B3-E660FCB2CD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F229DD9D-6079-3A4D-B0C7-1D0EDD9E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73" t="17351" r="13149" b="18002"/>
          <a:stretch/>
        </p:blipFill>
        <p:spPr>
          <a:xfrm>
            <a:off x="5366138" y="1148823"/>
            <a:ext cx="6767485" cy="4825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FD45C-5F4A-C542-8854-268E52A48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6507" y="669925"/>
            <a:ext cx="2460395" cy="714031"/>
          </a:xfrm>
          <a:prstGeom prst="rect">
            <a:avLst/>
          </a:prstGeom>
        </p:spPr>
      </p:pic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C8B9B16-3A38-8F41-92B8-19ACF6A75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174" y="2013679"/>
            <a:ext cx="4319587" cy="1547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2pPr>
            <a:lvl3pPr marL="9144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3pPr>
            <a:lvl4pPr marL="13716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4pPr>
            <a:lvl5pPr marL="1828800" indent="0">
              <a:buNone/>
              <a:defRPr sz="5500" b="1">
                <a:solidFill>
                  <a:srgbClr val="EE0E30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738F09D-ACF5-9944-8F44-0FDB4A85A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6505" y="6099473"/>
            <a:ext cx="3135312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Gilroy" panose="00000400000000000000" pitchFamily="50" charset="0"/>
              </a:defRPr>
            </a:lvl1pPr>
            <a:lvl2pPr marL="4572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A1011DF-E768-4144-A668-E5FE1E2F8F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6505" y="5788025"/>
            <a:ext cx="3135312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2pPr>
            <a:lvl3pPr marL="9144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3pPr>
            <a:lvl4pPr marL="13716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11E3-2137-3E0F-0C6A-9A62997A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FC70C-CDBE-CA87-3545-C2F8A1698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EC2E1-F7D1-28F0-8404-DA14A358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5325A-2590-3451-DDA9-3A55291C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35A6A-3ED6-F17E-04A4-CA3CAC1E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6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5CBD-0874-7159-C1A5-86B2B211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ACA8-2470-639D-2939-4163B7B3E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AB76D-6064-B270-8996-363D1A94A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C0AD8-F68A-FE39-933B-919C4A6E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4240C-ED75-51AB-75CB-DFF0F5FD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4572-0FFA-9B65-5F48-A368E88E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98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0C7E-9565-C297-505E-57BE4F8C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DF4D2-FBE6-ADAF-AD71-71E7A3E15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6DEED-6D80-F6BD-9A50-1A2ADFB90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E2397-7A59-376E-0E5C-CD1D774B0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DB0C1-0E18-D967-C481-F379C880F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B78DA-92C1-BE78-1202-34840691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E5A88-378E-D3C5-6FA1-4AF90DFE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C62B0-DE90-2DE8-C0E9-E68E554F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006-0050-39A3-F116-50EDC881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586F78-F5D5-8815-97F3-27D0446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9090C-7496-FC32-ED2D-6F0C6221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8B8FD-A2D6-6A94-489D-BD194794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35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50332-1B68-33C9-0719-1DB658AC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30160-909E-071C-AFCB-01836B1E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E466D-F0EA-5D45-6E51-7B90C176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6C86-DF80-4F98-DC35-D1CA187B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1E96-3C8E-5896-ACA3-0A94409B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D61D9-D9D4-8486-17FA-6E3F32521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F684E-D5A0-06C9-6E4E-51EDA696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4839D-30D8-973B-ED49-76898583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F6DD1-CA95-EACB-0171-163E538A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12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4FD3-9B84-8293-FD00-A01A933F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5CC20D-2E06-BE2B-6799-689C19F94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7CA3-0C01-6269-A83A-8260EFC11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C0A72-2DE7-519B-7692-F6515466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CFE4A-ABDD-3E7C-E6AF-C64C8A2B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8D282-82B9-8393-C055-81F4CBF4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5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9B421-BD5B-482D-1A57-4D4CDE2F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9DF49-7F7A-65D6-81E3-62B1CA253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CB6C5-C4DA-424B-60F6-7910B1F7C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3192-75CF-446E-AEBC-5C1792A13BA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FA6A3-36FE-6731-4F5F-7EB143EE0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2AA79-35B4-15B4-BC4D-9576F1C9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E52EC-5988-4FCC-8F26-064FE8247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43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686" r:id="rId13"/>
    <p:sldLayoutId id="2147483688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9B8A3-580E-1C9B-383A-4362E548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428CC-7D56-3FC4-414C-71FDD260B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F65AD-91B3-5D67-2C8C-6F92447CD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CB467-44CA-4EC9-B3F5-E25E74359CBD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221EA-60D2-D63A-53C9-295B15F4D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39CC5-C332-139B-2470-94E3CF8F8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B420-69CA-431F-B017-463C6AB8D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4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49A2E-8D41-73DC-57FA-912FB3180998}"/>
              </a:ext>
            </a:extLst>
          </p:cNvPr>
          <p:cNvSpPr txBox="1"/>
          <p:nvPr/>
        </p:nvSpPr>
        <p:spPr>
          <a:xfrm>
            <a:off x="327378" y="2494844"/>
            <a:ext cx="5358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Gilroy Bold"/>
              </a:rPr>
              <a:t>The Modern Network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651C5-296E-5B54-CBC7-490B5BA96FAD}"/>
              </a:ext>
            </a:extLst>
          </p:cNvPr>
          <p:cNvSpPr txBox="1"/>
          <p:nvPr/>
        </p:nvSpPr>
        <p:spPr>
          <a:xfrm>
            <a:off x="564942" y="3261463"/>
            <a:ext cx="51210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Gilroy Bold"/>
              </a:rPr>
              <a:t>Performance and Security to </a:t>
            </a:r>
          </a:p>
          <a:p>
            <a:pPr algn="ctr"/>
            <a:r>
              <a:rPr lang="en-GB" sz="3200" b="1">
                <a:solidFill>
                  <a:schemeClr val="bg1"/>
                </a:solidFill>
                <a:latin typeface="Gilroy Bold"/>
              </a:rPr>
              <a:t>Empower Innovation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943E1B-B85E-7716-BBE4-5333E792D0A2}"/>
              </a:ext>
            </a:extLst>
          </p:cNvPr>
          <p:cNvCxnSpPr/>
          <p:nvPr/>
        </p:nvCxnSpPr>
        <p:spPr>
          <a:xfrm>
            <a:off x="677333" y="3264285"/>
            <a:ext cx="4899378" cy="0"/>
          </a:xfrm>
          <a:prstGeom prst="line">
            <a:avLst/>
          </a:prstGeom>
          <a:ln>
            <a:solidFill>
              <a:srgbClr val="FF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4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06396-F514-3C98-E1EE-8706A212C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5FB81-8D25-C810-9ADF-321B3CDBB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D3B8AB2-ECDD-E824-BC65-07A26B68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74946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06396-F514-3C98-E1EE-8706A212C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39506C3C-F94B-9922-F6E0-74F242B5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4" y="678730"/>
            <a:ext cx="12358540" cy="6179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62D3B-4113-9FB4-FF38-4FA7F5BB5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06396-F514-3C98-E1EE-8706A212C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59943-2278-2C8B-8C87-310B426A7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3424BF1-8DDE-2F68-CBBC-66894C51E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" y="389467"/>
            <a:ext cx="12937066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672894-BE3D-29B7-5357-3691857F1E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48A919-9697-624B-BE59-1F3D5743832E}"/>
              </a:ext>
            </a:extLst>
          </p:cNvPr>
          <p:cNvSpPr/>
          <p:nvPr/>
        </p:nvSpPr>
        <p:spPr>
          <a:xfrm>
            <a:off x="473521" y="1446456"/>
            <a:ext cx="11330552" cy="4442749"/>
          </a:xfrm>
          <a:prstGeom prst="roundRect">
            <a:avLst>
              <a:gd name="adj" fmla="val 4204"/>
            </a:avLst>
          </a:prstGeom>
          <a:solidFill>
            <a:srgbClr val="F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0F3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A1EDF-206F-3F44-9007-FCAEC0579FE9}"/>
              </a:ext>
            </a:extLst>
          </p:cNvPr>
          <p:cNvSpPr/>
          <p:nvPr/>
        </p:nvSpPr>
        <p:spPr>
          <a:xfrm>
            <a:off x="625375" y="2087796"/>
            <a:ext cx="309335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Gilroy SemiBold" panose="00000700000000000000" pitchFamily="50" charset="0"/>
              </a:rPr>
              <a:t>Agile Cloud is designed with future challenges in mind:</a:t>
            </a:r>
            <a:br>
              <a:rPr lang="en-GB" sz="1400" b="1">
                <a:solidFill>
                  <a:schemeClr val="bg1"/>
                </a:solidFill>
                <a:latin typeface="Gilroy" pitchFamily="2" charset="77"/>
              </a:rPr>
            </a:br>
            <a:endParaRPr lang="en-GB" sz="1400" b="1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Application Layer Experts – ‘turn on’ UC &amp; 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Proud of our People (CISSPs, Security Cleared, CCSKs)</a:t>
            </a:r>
          </a:p>
          <a:p>
            <a:endParaRPr lang="en-GB" sz="14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Cloud Management &amp; Analytics (AI and Machine Learning Driven)</a:t>
            </a:r>
            <a:br>
              <a:rPr lang="en-GB" sz="1400">
                <a:solidFill>
                  <a:schemeClr val="bg1"/>
                </a:solidFill>
                <a:latin typeface="Gilroy" pitchFamily="2" charset="77"/>
              </a:rPr>
            </a:br>
            <a:endParaRPr lang="en-GB" sz="14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24/7 NOC and SOC</a:t>
            </a:r>
            <a:br>
              <a:rPr lang="en-GB" sz="1400">
                <a:solidFill>
                  <a:schemeClr val="bg1"/>
                </a:solidFill>
                <a:latin typeface="Gilroy" pitchFamily="2" charset="77"/>
              </a:rPr>
            </a:br>
            <a:endParaRPr lang="en-GB" sz="14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Cyber Essentials Plus and </a:t>
            </a:r>
            <a:br>
              <a:rPr lang="en-GB" sz="1400">
                <a:solidFill>
                  <a:schemeClr val="bg1"/>
                </a:solidFill>
                <a:latin typeface="Gilroy" pitchFamily="2" charset="77"/>
              </a:rPr>
            </a:br>
            <a:r>
              <a:rPr lang="en-GB" sz="1400">
                <a:solidFill>
                  <a:schemeClr val="bg1"/>
                </a:solidFill>
                <a:latin typeface="Gilroy" pitchFamily="2" charset="77"/>
              </a:rPr>
              <a:t>ISO 27001 Certified</a:t>
            </a:r>
            <a:br>
              <a:rPr lang="en-GB" sz="1400">
                <a:solidFill>
                  <a:schemeClr val="bg1"/>
                </a:solidFill>
                <a:latin typeface="Gilroy" pitchFamily="2" charset="77"/>
              </a:rPr>
            </a:br>
            <a:endParaRPr lang="en-GB" sz="1400">
              <a:solidFill>
                <a:schemeClr val="bg1"/>
              </a:solidFill>
              <a:latin typeface="Gilroy" pitchFamily="2" charset="7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C1DF72-7278-5244-A7A9-0B0AFDC155E5}"/>
              </a:ext>
            </a:extLst>
          </p:cNvPr>
          <p:cNvSpPr txBox="1">
            <a:spLocks/>
          </p:cNvSpPr>
          <p:nvPr/>
        </p:nvSpPr>
        <p:spPr>
          <a:xfrm>
            <a:off x="620357" y="1637841"/>
            <a:ext cx="2280230" cy="7643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Gilro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Gilroy Bold"/>
              </a:rPr>
              <a:t>Adding Value 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1C2C4-FAF3-3E47-8BF8-ADF68E2A6BCD}"/>
              </a:ext>
            </a:extLst>
          </p:cNvPr>
          <p:cNvSpPr/>
          <p:nvPr/>
        </p:nvSpPr>
        <p:spPr>
          <a:xfrm>
            <a:off x="3719365" y="1636192"/>
            <a:ext cx="2545776" cy="4082130"/>
          </a:xfrm>
          <a:prstGeom prst="roundRect">
            <a:avLst>
              <a:gd name="adj" fmla="val 4204"/>
            </a:avLst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D073A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080D4E1-3299-5E42-A8A3-9FF381E394D3}"/>
              </a:ext>
            </a:extLst>
          </p:cNvPr>
          <p:cNvSpPr/>
          <p:nvPr/>
        </p:nvSpPr>
        <p:spPr>
          <a:xfrm>
            <a:off x="6403569" y="1636192"/>
            <a:ext cx="2545776" cy="4082130"/>
          </a:xfrm>
          <a:prstGeom prst="roundRect">
            <a:avLst>
              <a:gd name="adj" fmla="val 4204"/>
            </a:avLst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D073A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8B92B4-16ED-A045-8D9C-93DFCB246243}"/>
              </a:ext>
            </a:extLst>
          </p:cNvPr>
          <p:cNvSpPr/>
          <p:nvPr/>
        </p:nvSpPr>
        <p:spPr>
          <a:xfrm>
            <a:off x="9109007" y="1636192"/>
            <a:ext cx="2545776" cy="4082130"/>
          </a:xfrm>
          <a:prstGeom prst="roundRect">
            <a:avLst>
              <a:gd name="adj" fmla="val 4204"/>
            </a:avLst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D073A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C3E47BA-E718-4C40-8804-0FDAB5EEFF9F}"/>
              </a:ext>
            </a:extLst>
          </p:cNvPr>
          <p:cNvSpPr txBox="1">
            <a:spLocks/>
          </p:cNvSpPr>
          <p:nvPr/>
        </p:nvSpPr>
        <p:spPr>
          <a:xfrm>
            <a:off x="3879940" y="2358876"/>
            <a:ext cx="2224625" cy="5220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Gilro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Next-Gen Networking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A30A03-92FF-CF43-953C-2A8CF6BC03B1}"/>
              </a:ext>
            </a:extLst>
          </p:cNvPr>
          <p:cNvSpPr/>
          <p:nvPr/>
        </p:nvSpPr>
        <p:spPr>
          <a:xfrm>
            <a:off x="3879940" y="3135159"/>
            <a:ext cx="22160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Software Defined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MPLS / DIA and Hybrid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Proactive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Carrier and Technology Flexibility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Simple, Intuitive &amp;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8B4B83E-A2EF-464A-A1B1-7DAFC0B37A37}"/>
              </a:ext>
            </a:extLst>
          </p:cNvPr>
          <p:cNvSpPr txBox="1">
            <a:spLocks/>
          </p:cNvSpPr>
          <p:nvPr/>
        </p:nvSpPr>
        <p:spPr>
          <a:xfrm>
            <a:off x="6556232" y="2358876"/>
            <a:ext cx="2224625" cy="5220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Gilro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Best of Breed Security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6EDE93-81BE-7048-9B04-7128459C2BED}"/>
              </a:ext>
            </a:extLst>
          </p:cNvPr>
          <p:cNvSpPr/>
          <p:nvPr/>
        </p:nvSpPr>
        <p:spPr>
          <a:xfrm>
            <a:off x="6556232" y="3135159"/>
            <a:ext cx="2216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Next Generation Firewalls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SD-WAN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Centralised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Deep Analytics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Automated Orchestration &amp; Remediation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endParaRPr lang="en-GB" sz="1200">
              <a:solidFill>
                <a:schemeClr val="bg1"/>
              </a:solidFill>
              <a:latin typeface="Gilroy" pitchFamily="2" charset="77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E6542CD-4BA0-6E4B-8411-581A68265370}"/>
              </a:ext>
            </a:extLst>
          </p:cNvPr>
          <p:cNvSpPr txBox="1">
            <a:spLocks/>
          </p:cNvSpPr>
          <p:nvPr/>
        </p:nvSpPr>
        <p:spPr>
          <a:xfrm>
            <a:off x="9269695" y="2358876"/>
            <a:ext cx="2224625" cy="5220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Gilro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Evolution of Compliance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55D4C9-F68C-4448-8C9E-673357F70261}"/>
              </a:ext>
            </a:extLst>
          </p:cNvPr>
          <p:cNvSpPr/>
          <p:nvPr/>
        </p:nvSpPr>
        <p:spPr>
          <a:xfrm>
            <a:off x="9269695" y="3135159"/>
            <a:ext cx="2216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Evolved Penetration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  <a:latin typeface="Gilroy" pitchFamily="2" charset="77"/>
              </a:rPr>
              <a:t>Attack Simulation following the Cyber Kill Chain</a:t>
            </a:r>
          </a:p>
          <a:p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endParaRPr lang="en-GB" sz="1200">
              <a:solidFill>
                <a:schemeClr val="bg1"/>
              </a:solidFill>
              <a:latin typeface="Gilroy" pitchFamily="2" charset="77"/>
            </a:endParaRPr>
          </a:p>
          <a:p>
            <a:endParaRPr lang="en-GB" sz="1200">
              <a:solidFill>
                <a:schemeClr val="bg1"/>
              </a:solidFill>
              <a:latin typeface="Gilroy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CB815-C175-6141-97F2-76771965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76" y="1889903"/>
            <a:ext cx="298090" cy="298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73A5B-2422-3C4D-8E96-A22889FC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939" y="1889901"/>
            <a:ext cx="298091" cy="298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C5CF2E-A811-0E40-8F27-F113E927F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509" y="1889900"/>
            <a:ext cx="307745" cy="30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C509E-8F7B-4E60-04EB-ED20AFB9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AEE28-2804-EB22-4811-7716CDD858B0}"/>
              </a:ext>
            </a:extLst>
          </p:cNvPr>
          <p:cNvSpPr txBox="1"/>
          <p:nvPr/>
        </p:nvSpPr>
        <p:spPr>
          <a:xfrm>
            <a:off x="620357" y="163895"/>
            <a:ext cx="325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ilroy Bold"/>
              </a:rPr>
              <a:t>In Summary</a:t>
            </a:r>
          </a:p>
        </p:txBody>
      </p:sp>
    </p:spTree>
    <p:extLst>
      <p:ext uri="{BB962C8B-B14F-4D97-AF65-F5344CB8AC3E}">
        <p14:creationId xmlns:p14="http://schemas.microsoft.com/office/powerpoint/2010/main" val="281968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EFF913-EEB9-48DC-94D4-47D533586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217" y="2848191"/>
            <a:ext cx="4669614" cy="1871663"/>
          </a:xfrm>
        </p:spPr>
        <p:txBody>
          <a:bodyPr>
            <a:normAutofit/>
          </a:bodyPr>
          <a:lstStyle/>
          <a:p>
            <a:r>
              <a:rPr lang="en-GB" sz="96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96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0AEF4-8E78-6BEF-A22E-15BAF318DF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45E3D-BD71-D222-14D7-D5278D86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581025"/>
            <a:ext cx="6477000" cy="627697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63A3E0B-920F-E5F1-53D5-C4DE62CCAACE}"/>
              </a:ext>
            </a:extLst>
          </p:cNvPr>
          <p:cNvSpPr>
            <a:spLocks noGrp="1"/>
          </p:cNvSpPr>
          <p:nvPr/>
        </p:nvSpPr>
        <p:spPr>
          <a:xfrm>
            <a:off x="614170" y="2879668"/>
            <a:ext cx="8378678" cy="187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0" b="1" kern="1200">
                <a:solidFill>
                  <a:schemeClr val="bg1"/>
                </a:solidFill>
                <a:latin typeface="Gilroy Bold" panose="000008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00" b="1" kern="1200">
                <a:solidFill>
                  <a:srgbClr val="ED0E30"/>
                </a:solidFill>
                <a:latin typeface="Gilro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00" b="1" kern="1200">
                <a:solidFill>
                  <a:srgbClr val="ED0E30"/>
                </a:solidFill>
                <a:latin typeface="Gilro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00" b="1" kern="1200">
                <a:solidFill>
                  <a:srgbClr val="ED0E30"/>
                </a:solidFill>
                <a:latin typeface="Gilro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00" b="1" kern="1200">
                <a:solidFill>
                  <a:srgbClr val="ED0E30"/>
                </a:solidFill>
                <a:latin typeface="Gilro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Thank you for your time! </a:t>
            </a:r>
          </a:p>
        </p:txBody>
      </p:sp>
      <p:pic>
        <p:nvPicPr>
          <p:cNvPr id="9" name="Picture 8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9D09B11-F78B-297B-CCB3-2D1C41A2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89" y="1420357"/>
            <a:ext cx="6800102" cy="54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395999-DE5F-F536-5919-4B75344B6A3C}"/>
              </a:ext>
            </a:extLst>
          </p:cNvPr>
          <p:cNvSpPr/>
          <p:nvPr/>
        </p:nvSpPr>
        <p:spPr>
          <a:xfrm>
            <a:off x="0" y="-52228"/>
            <a:ext cx="12192000" cy="6910227"/>
          </a:xfrm>
          <a:prstGeom prst="rect">
            <a:avLst/>
          </a:prstGeom>
          <a:solidFill>
            <a:srgbClr val="1F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7367D9F-A888-EB80-CEF4-871AB7E6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78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B2EB8-9B72-55AF-678B-DF62AF7EFC23}"/>
              </a:ext>
            </a:extLst>
          </p:cNvPr>
          <p:cNvSpPr txBox="1"/>
          <p:nvPr/>
        </p:nvSpPr>
        <p:spPr>
          <a:xfrm>
            <a:off x="406336" y="1885676"/>
            <a:ext cx="10670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21"/>
                </a:solidFill>
                <a:latin typeface="Gilroy Bold"/>
              </a:rPr>
              <a:t>How The Landscape Has Evolved</a:t>
            </a:r>
          </a:p>
          <a:p>
            <a:r>
              <a:rPr lang="en-GB" sz="3200">
                <a:solidFill>
                  <a:schemeClr val="bg1"/>
                </a:solidFill>
                <a:latin typeface="Gilroy Regular"/>
              </a:rPr>
              <a:t>The challenges we now face &amp; the opportunities these create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11D79-93C8-5321-7B36-A8E425083C11}"/>
              </a:ext>
            </a:extLst>
          </p:cNvPr>
          <p:cNvSpPr txBox="1"/>
          <p:nvPr/>
        </p:nvSpPr>
        <p:spPr>
          <a:xfrm>
            <a:off x="487466" y="3208806"/>
            <a:ext cx="67522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21"/>
                </a:solidFill>
                <a:latin typeface="Gilroy Bold"/>
              </a:rPr>
              <a:t>Panel Discussion </a:t>
            </a:r>
          </a:p>
          <a:p>
            <a:r>
              <a:rPr lang="en-GB" sz="3200">
                <a:solidFill>
                  <a:schemeClr val="bg1"/>
                </a:solidFill>
                <a:latin typeface="Gilroy Regular"/>
              </a:rPr>
              <a:t>What do we think the future will bring?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5E199-4990-66B5-E81C-00EEE767E21B}"/>
              </a:ext>
            </a:extLst>
          </p:cNvPr>
          <p:cNvSpPr txBox="1"/>
          <p:nvPr/>
        </p:nvSpPr>
        <p:spPr>
          <a:xfrm>
            <a:off x="487466" y="4514830"/>
            <a:ext cx="4379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21"/>
                </a:solidFill>
                <a:latin typeface="Gilroy Bold"/>
              </a:rPr>
              <a:t>Question and Answers</a:t>
            </a:r>
            <a:endParaRPr lang="en-GB" sz="3600">
              <a:solidFill>
                <a:schemeClr val="bg1"/>
              </a:solidFill>
              <a:latin typeface="Gilroy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B83E4-1BA8-5083-1C59-30086E606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FA43D6-9950-11A5-C48A-132FA9502E15}"/>
              </a:ext>
            </a:extLst>
          </p:cNvPr>
          <p:cNvSpPr txBox="1"/>
          <p:nvPr/>
        </p:nvSpPr>
        <p:spPr>
          <a:xfrm>
            <a:off x="405899" y="153027"/>
            <a:ext cx="5466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ilroy Bold"/>
              </a:rPr>
              <a:t>What We Will Cover </a:t>
            </a:r>
          </a:p>
        </p:txBody>
      </p:sp>
    </p:spTree>
    <p:extLst>
      <p:ext uri="{BB962C8B-B14F-4D97-AF65-F5344CB8AC3E}">
        <p14:creationId xmlns:p14="http://schemas.microsoft.com/office/powerpoint/2010/main" val="34759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51">
            <a:extLst>
              <a:ext uri="{FF2B5EF4-FFF2-40B4-BE49-F238E27FC236}">
                <a16:creationId xmlns:a16="http://schemas.microsoft.com/office/drawing/2014/main" id="{775459E5-C054-0145-8907-11CA20C07AC8}"/>
              </a:ext>
            </a:extLst>
          </p:cNvPr>
          <p:cNvSpPr/>
          <p:nvPr/>
        </p:nvSpPr>
        <p:spPr>
          <a:xfrm>
            <a:off x="2954343" y="355199"/>
            <a:ext cx="6230492" cy="5673614"/>
          </a:xfrm>
          <a:custGeom>
            <a:avLst/>
            <a:gdLst>
              <a:gd name="connsiteX0" fmla="*/ 3152409 w 6304816"/>
              <a:gd name="connsiteY0" fmla="*/ 5592614 h 5592671"/>
              <a:gd name="connsiteX1" fmla="*/ 6020741 w 6304816"/>
              <a:gd name="connsiteY1" fmla="*/ 5592614 h 5592671"/>
              <a:gd name="connsiteX2" fmla="*/ 6267095 w 6304816"/>
              <a:gd name="connsiteY2" fmla="*/ 5168356 h 5592671"/>
              <a:gd name="connsiteX3" fmla="*/ 3398763 w 6304816"/>
              <a:gd name="connsiteY3" fmla="*/ 143024 h 5592671"/>
              <a:gd name="connsiteX4" fmla="*/ 2906054 w 6304816"/>
              <a:gd name="connsiteY4" fmla="*/ 143024 h 5592671"/>
              <a:gd name="connsiteX5" fmla="*/ 37722 w 6304816"/>
              <a:gd name="connsiteY5" fmla="*/ 5168414 h 5592671"/>
              <a:gd name="connsiteX6" fmla="*/ 284076 w 6304816"/>
              <a:gd name="connsiteY6" fmla="*/ 5592672 h 5592671"/>
              <a:gd name="connsiteX7" fmla="*/ 3152409 w 6304816"/>
              <a:gd name="connsiteY7" fmla="*/ 5592672 h 55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4816" h="5592671">
                <a:moveTo>
                  <a:pt x="3152409" y="5592614"/>
                </a:moveTo>
                <a:lnTo>
                  <a:pt x="6020741" y="5592614"/>
                </a:lnTo>
                <a:cubicBezTo>
                  <a:pt x="6238463" y="5592614"/>
                  <a:pt x="6375031" y="5357493"/>
                  <a:pt x="6267095" y="5168356"/>
                </a:cubicBezTo>
                <a:lnTo>
                  <a:pt x="3398763" y="143024"/>
                </a:lnTo>
                <a:cubicBezTo>
                  <a:pt x="3289902" y="-47675"/>
                  <a:pt x="3014915" y="-47675"/>
                  <a:pt x="2906054" y="143024"/>
                </a:cubicBezTo>
                <a:lnTo>
                  <a:pt x="37722" y="5168414"/>
                </a:lnTo>
                <a:cubicBezTo>
                  <a:pt x="-70214" y="5357493"/>
                  <a:pt x="66354" y="5592672"/>
                  <a:pt x="284076" y="5592672"/>
                </a:cubicBezTo>
                <a:lnTo>
                  <a:pt x="3152409" y="5592672"/>
                </a:lnTo>
                <a:close/>
              </a:path>
            </a:pathLst>
          </a:custGeom>
          <a:solidFill>
            <a:srgbClr val="2D073A"/>
          </a:solidFill>
          <a:ln w="57150" cap="flat">
            <a:solidFill>
              <a:srgbClr val="EC113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6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DB153CF-58F0-604A-96B3-EF6A7F1F2168}"/>
              </a:ext>
            </a:extLst>
          </p:cNvPr>
          <p:cNvSpPr/>
          <p:nvPr/>
        </p:nvSpPr>
        <p:spPr>
          <a:xfrm>
            <a:off x="2957236" y="352425"/>
            <a:ext cx="6230492" cy="5669963"/>
          </a:xfrm>
          <a:custGeom>
            <a:avLst/>
            <a:gdLst>
              <a:gd name="connsiteX0" fmla="*/ 3152409 w 6304816"/>
              <a:gd name="connsiteY0" fmla="*/ 5592614 h 5592671"/>
              <a:gd name="connsiteX1" fmla="*/ 6020741 w 6304816"/>
              <a:gd name="connsiteY1" fmla="*/ 5592614 h 5592671"/>
              <a:gd name="connsiteX2" fmla="*/ 6267095 w 6304816"/>
              <a:gd name="connsiteY2" fmla="*/ 5168356 h 5592671"/>
              <a:gd name="connsiteX3" fmla="*/ 3398763 w 6304816"/>
              <a:gd name="connsiteY3" fmla="*/ 143024 h 5592671"/>
              <a:gd name="connsiteX4" fmla="*/ 2906054 w 6304816"/>
              <a:gd name="connsiteY4" fmla="*/ 143024 h 5592671"/>
              <a:gd name="connsiteX5" fmla="*/ 37722 w 6304816"/>
              <a:gd name="connsiteY5" fmla="*/ 5168414 h 5592671"/>
              <a:gd name="connsiteX6" fmla="*/ 284076 w 6304816"/>
              <a:gd name="connsiteY6" fmla="*/ 5592672 h 5592671"/>
              <a:gd name="connsiteX7" fmla="*/ 3152409 w 6304816"/>
              <a:gd name="connsiteY7" fmla="*/ 5592672 h 55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4816" h="5592671">
                <a:moveTo>
                  <a:pt x="3152409" y="5592614"/>
                </a:moveTo>
                <a:lnTo>
                  <a:pt x="6020741" y="5592614"/>
                </a:lnTo>
                <a:cubicBezTo>
                  <a:pt x="6238463" y="5592614"/>
                  <a:pt x="6375031" y="5357493"/>
                  <a:pt x="6267095" y="5168356"/>
                </a:cubicBezTo>
                <a:lnTo>
                  <a:pt x="3398763" y="143024"/>
                </a:lnTo>
                <a:cubicBezTo>
                  <a:pt x="3289902" y="-47675"/>
                  <a:pt x="3014915" y="-47675"/>
                  <a:pt x="2906054" y="143024"/>
                </a:cubicBezTo>
                <a:lnTo>
                  <a:pt x="37722" y="5168414"/>
                </a:lnTo>
                <a:cubicBezTo>
                  <a:pt x="-70214" y="5357493"/>
                  <a:pt x="66354" y="5592672"/>
                  <a:pt x="284076" y="5592672"/>
                </a:cubicBezTo>
                <a:lnTo>
                  <a:pt x="3152409" y="5592672"/>
                </a:lnTo>
                <a:close/>
              </a:path>
            </a:pathLst>
          </a:custGeom>
          <a:solidFill>
            <a:srgbClr val="2D073A"/>
          </a:solidFill>
          <a:ln w="57150" cap="flat">
            <a:solidFill>
              <a:srgbClr val="6D1293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6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ABAEED7-B735-6D41-BFF7-550A8BE4395C}"/>
              </a:ext>
            </a:extLst>
          </p:cNvPr>
          <p:cNvSpPr/>
          <p:nvPr/>
        </p:nvSpPr>
        <p:spPr>
          <a:xfrm>
            <a:off x="3403005" y="4358839"/>
            <a:ext cx="5366523" cy="1395684"/>
          </a:xfrm>
          <a:custGeom>
            <a:avLst/>
            <a:gdLst>
              <a:gd name="connsiteX0" fmla="*/ 663982 w 5366523"/>
              <a:gd name="connsiteY0" fmla="*/ 69582 h 1395684"/>
              <a:gd name="connsiteX1" fmla="*/ 18856 w 5366523"/>
              <a:gd name="connsiteY1" fmla="*/ 1186939 h 1395684"/>
              <a:gd name="connsiteX2" fmla="*/ 139343 w 5366523"/>
              <a:gd name="connsiteY2" fmla="*/ 1395684 h 1395684"/>
              <a:gd name="connsiteX3" fmla="*/ 5227180 w 5366523"/>
              <a:gd name="connsiteY3" fmla="*/ 1395684 h 1395684"/>
              <a:gd name="connsiteX4" fmla="*/ 5347668 w 5366523"/>
              <a:gd name="connsiteY4" fmla="*/ 1186939 h 1395684"/>
              <a:gd name="connsiteX5" fmla="*/ 4702542 w 5366523"/>
              <a:gd name="connsiteY5" fmla="*/ 69582 h 1395684"/>
              <a:gd name="connsiteX6" fmla="*/ 4582054 w 5366523"/>
              <a:gd name="connsiteY6" fmla="*/ 0 h 1395684"/>
              <a:gd name="connsiteX7" fmla="*/ 784469 w 5366523"/>
              <a:gd name="connsiteY7" fmla="*/ 0 h 1395684"/>
              <a:gd name="connsiteX8" fmla="*/ 663982 w 5366523"/>
              <a:gd name="connsiteY8" fmla="*/ 69582 h 13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6523" h="1395684">
                <a:moveTo>
                  <a:pt x="663982" y="69582"/>
                </a:moveTo>
                <a:lnTo>
                  <a:pt x="18856" y="1186939"/>
                </a:lnTo>
                <a:cubicBezTo>
                  <a:pt x="-34707" y="1279715"/>
                  <a:pt x="32218" y="1395684"/>
                  <a:pt x="139343" y="1395684"/>
                </a:cubicBezTo>
                <a:lnTo>
                  <a:pt x="5227180" y="1395684"/>
                </a:lnTo>
                <a:cubicBezTo>
                  <a:pt x="5334306" y="1395684"/>
                  <a:pt x="5401231" y="1279715"/>
                  <a:pt x="5347668" y="1186939"/>
                </a:cubicBezTo>
                <a:lnTo>
                  <a:pt x="4702542" y="69582"/>
                </a:lnTo>
                <a:cubicBezTo>
                  <a:pt x="4677669" y="26548"/>
                  <a:pt x="4631742" y="0"/>
                  <a:pt x="4582054" y="0"/>
                </a:cubicBezTo>
                <a:lnTo>
                  <a:pt x="784469" y="0"/>
                </a:lnTo>
                <a:cubicBezTo>
                  <a:pt x="734782" y="0"/>
                  <a:pt x="688797" y="26548"/>
                  <a:pt x="663982" y="69582"/>
                </a:cubicBezTo>
                <a:close/>
              </a:path>
            </a:pathLst>
          </a:custGeom>
          <a:solidFill>
            <a:srgbClr val="2D073A"/>
          </a:solidFill>
          <a:ln w="57150" cap="flat">
            <a:solidFill>
              <a:srgbClr val="F1F1F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6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AE79C8F-09BC-A14C-B3DE-C5F7621115CC}"/>
              </a:ext>
            </a:extLst>
          </p:cNvPr>
          <p:cNvSpPr/>
          <p:nvPr/>
        </p:nvSpPr>
        <p:spPr>
          <a:xfrm>
            <a:off x="5144203" y="609600"/>
            <a:ext cx="1884069" cy="1871720"/>
          </a:xfrm>
          <a:custGeom>
            <a:avLst/>
            <a:gdLst>
              <a:gd name="connsiteX0" fmla="*/ 1865271 w 1884069"/>
              <a:gd name="connsiteY0" fmla="*/ 1459771 h 1668516"/>
              <a:gd name="connsiteX1" fmla="*/ 1062580 w 1884069"/>
              <a:gd name="connsiteY1" fmla="*/ 69582 h 1668516"/>
              <a:gd name="connsiteX2" fmla="*/ 821547 w 1884069"/>
              <a:gd name="connsiteY2" fmla="*/ 69582 h 1668516"/>
              <a:gd name="connsiteX3" fmla="*/ 18856 w 1884069"/>
              <a:gd name="connsiteY3" fmla="*/ 1459771 h 1668516"/>
              <a:gd name="connsiteX4" fmla="*/ 139343 w 1884069"/>
              <a:gd name="connsiteY4" fmla="*/ 1668517 h 1668516"/>
              <a:gd name="connsiteX5" fmla="*/ 1744726 w 1884069"/>
              <a:gd name="connsiteY5" fmla="*/ 1668517 h 1668516"/>
              <a:gd name="connsiteX6" fmla="*/ 1865213 w 1884069"/>
              <a:gd name="connsiteY6" fmla="*/ 1459771 h 166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4069" h="1668516">
                <a:moveTo>
                  <a:pt x="1865271" y="1459771"/>
                </a:moveTo>
                <a:lnTo>
                  <a:pt x="1062580" y="69582"/>
                </a:lnTo>
                <a:cubicBezTo>
                  <a:pt x="1009017" y="-23194"/>
                  <a:pt x="875110" y="-23194"/>
                  <a:pt x="821547" y="69582"/>
                </a:cubicBezTo>
                <a:lnTo>
                  <a:pt x="18856" y="1459771"/>
                </a:lnTo>
                <a:cubicBezTo>
                  <a:pt x="-34707" y="1552547"/>
                  <a:pt x="32218" y="1668517"/>
                  <a:pt x="139343" y="1668517"/>
                </a:cubicBezTo>
                <a:lnTo>
                  <a:pt x="1744726" y="1668517"/>
                </a:lnTo>
                <a:cubicBezTo>
                  <a:pt x="1851852" y="1668517"/>
                  <a:pt x="1918776" y="1552547"/>
                  <a:pt x="1865213" y="1459771"/>
                </a:cubicBezTo>
                <a:close/>
              </a:path>
            </a:pathLst>
          </a:custGeom>
          <a:solidFill>
            <a:srgbClr val="2D073A"/>
          </a:solidFill>
          <a:ln w="57150" cap="flat">
            <a:solidFill>
              <a:srgbClr val="EC113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6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4A41885-A9C5-2141-A1BA-3EC3FEFB27B2}"/>
              </a:ext>
            </a:extLst>
          </p:cNvPr>
          <p:cNvSpPr txBox="1"/>
          <p:nvPr/>
        </p:nvSpPr>
        <p:spPr>
          <a:xfrm>
            <a:off x="5834832" y="1608118"/>
            <a:ext cx="455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noProof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Gilroy-Bold"/>
                <a:ea typeface="+mn-ea"/>
                <a:cs typeface="+mn-cs"/>
                <a:sym typeface="Gilroy-Bold"/>
                <a:rtl val="0"/>
              </a:rPr>
              <a:t>CX</a:t>
            </a:r>
          </a:p>
        </p:txBody>
      </p:sp>
      <p:pic>
        <p:nvPicPr>
          <p:cNvPr id="225" name="Graphic 224">
            <a:extLst>
              <a:ext uri="{FF2B5EF4-FFF2-40B4-BE49-F238E27FC236}">
                <a16:creationId xmlns:a16="http://schemas.microsoft.com/office/drawing/2014/main" id="{057170B6-37FE-C840-B4D8-197F24C91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967127" y="3884882"/>
            <a:ext cx="159337" cy="752426"/>
          </a:xfrm>
          <a:prstGeom prst="rect">
            <a:avLst/>
          </a:prstGeom>
        </p:spPr>
      </p:pic>
      <p:pic>
        <p:nvPicPr>
          <p:cNvPr id="250" name="Graphic 249">
            <a:extLst>
              <a:ext uri="{FF2B5EF4-FFF2-40B4-BE49-F238E27FC236}">
                <a16:creationId xmlns:a16="http://schemas.microsoft.com/office/drawing/2014/main" id="{19D13E91-52CE-6742-834C-0349F0429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5482" y="2270407"/>
            <a:ext cx="159337" cy="2214193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18E8906F-FCE2-6E4D-923C-D1FFA0AD6286}"/>
              </a:ext>
            </a:extLst>
          </p:cNvPr>
          <p:cNvSpPr txBox="1"/>
          <p:nvPr/>
        </p:nvSpPr>
        <p:spPr>
          <a:xfrm>
            <a:off x="4707795" y="3385736"/>
            <a:ext cx="2794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Gilroy-Regular"/>
                <a:ea typeface="+mn-ea"/>
                <a:cs typeface="+mn-cs"/>
                <a:sym typeface="Gilroy-Regular"/>
                <a:rtl val="0"/>
              </a:rPr>
              <a:t>Cloud, Communication, Collaboration, Contact Centre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C45B3D5-E7E1-7346-9EAB-10A9CCCA8CF3}"/>
              </a:ext>
            </a:extLst>
          </p:cNvPr>
          <p:cNvSpPr txBox="1"/>
          <p:nvPr/>
        </p:nvSpPr>
        <p:spPr>
          <a:xfrm>
            <a:off x="5624498" y="3041317"/>
            <a:ext cx="826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noProof="0" err="1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Gilroy-Bold"/>
                <a:ea typeface="+mn-ea"/>
                <a:cs typeface="+mn-cs"/>
                <a:sym typeface="Gilroy-Bold"/>
                <a:rtl val="0"/>
              </a:rPr>
              <a:t>XCaaS</a:t>
            </a:r>
            <a:endParaRPr kumimoji="0" lang="en-US" sz="1600" b="0" i="0" u="none" strike="noStrike" kern="1200" cap="none" spc="-14" normalizeH="0" baseline="0" noProof="0">
              <a:ln>
                <a:noFill/>
              </a:ln>
              <a:solidFill>
                <a:srgbClr val="F1F1F1"/>
              </a:solidFill>
              <a:effectLst/>
              <a:uLnTx/>
              <a:uFillTx/>
              <a:latin typeface="Gilroy-Bold"/>
              <a:ea typeface="+mn-ea"/>
              <a:cs typeface="+mn-cs"/>
              <a:sym typeface="Gilroy-Bold"/>
              <a:rtl val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906B087-4D56-6B46-B680-FC38BB871E47}"/>
              </a:ext>
            </a:extLst>
          </p:cNvPr>
          <p:cNvSpPr txBox="1"/>
          <p:nvPr/>
        </p:nvSpPr>
        <p:spPr>
          <a:xfrm>
            <a:off x="4649642" y="5088113"/>
            <a:ext cx="2794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Gilroy-Regular"/>
                <a:ea typeface="+mn-ea"/>
                <a:cs typeface="+mn-cs"/>
                <a:sym typeface="Gilroy-Regular"/>
                <a:rtl val="0"/>
              </a:rPr>
              <a:t>Managed Connectivity, Networking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69E3066C-F939-F64E-9D33-4CF06368861E}"/>
              </a:ext>
            </a:extLst>
          </p:cNvPr>
          <p:cNvSpPr txBox="1"/>
          <p:nvPr/>
        </p:nvSpPr>
        <p:spPr>
          <a:xfrm>
            <a:off x="4958454" y="4806645"/>
            <a:ext cx="2168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noProof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Gilroy-Bold"/>
                <a:ea typeface="+mn-ea"/>
                <a:cs typeface="+mn-cs"/>
                <a:sym typeface="Gilroy-Bold"/>
                <a:rtl val="0"/>
              </a:rPr>
              <a:t>Secure Infrastructure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41D5B9-2F54-C34C-854E-7AEEE89918CE}"/>
              </a:ext>
            </a:extLst>
          </p:cNvPr>
          <p:cNvGrpSpPr/>
          <p:nvPr/>
        </p:nvGrpSpPr>
        <p:grpSpPr>
          <a:xfrm>
            <a:off x="5365962" y="5894098"/>
            <a:ext cx="1343580" cy="489824"/>
            <a:chOff x="5424287" y="5917256"/>
            <a:chExt cx="1343580" cy="489824"/>
          </a:xfrm>
        </p:grpSpPr>
        <p:grpSp>
          <p:nvGrpSpPr>
            <p:cNvPr id="227" name="Graphic 2">
              <a:extLst>
                <a:ext uri="{FF2B5EF4-FFF2-40B4-BE49-F238E27FC236}">
                  <a16:creationId xmlns:a16="http://schemas.microsoft.com/office/drawing/2014/main" id="{854745C0-E86F-6C4E-9A18-F401CC94306D}"/>
                </a:ext>
              </a:extLst>
            </p:cNvPr>
            <p:cNvGrpSpPr/>
            <p:nvPr/>
          </p:nvGrpSpPr>
          <p:grpSpPr>
            <a:xfrm>
              <a:off x="5424287" y="5917256"/>
              <a:ext cx="1343580" cy="489824"/>
              <a:chOff x="8509501" y="3075632"/>
              <a:chExt cx="1343580" cy="489824"/>
            </a:xfrm>
          </p:grpSpPr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D7928873-954D-3D4A-8328-23A956BD9F0D}"/>
                  </a:ext>
                </a:extLst>
              </p:cNvPr>
              <p:cNvSpPr/>
              <p:nvPr/>
            </p:nvSpPr>
            <p:spPr>
              <a:xfrm>
                <a:off x="8509501" y="3075632"/>
                <a:ext cx="1343580" cy="489824"/>
              </a:xfrm>
              <a:custGeom>
                <a:avLst/>
                <a:gdLst>
                  <a:gd name="connsiteX0" fmla="*/ 1005953 w 1230210"/>
                  <a:gd name="connsiteY0" fmla="*/ 0 h 448493"/>
                  <a:gd name="connsiteX1" fmla="*/ 1230211 w 1230210"/>
                  <a:gd name="connsiteY1" fmla="*/ 224246 h 448493"/>
                  <a:gd name="connsiteX2" fmla="*/ 1230211 w 1230210"/>
                  <a:gd name="connsiteY2" fmla="*/ 224246 h 448493"/>
                  <a:gd name="connsiteX3" fmla="*/ 1005953 w 1230210"/>
                  <a:gd name="connsiteY3" fmla="*/ 448493 h 448493"/>
                  <a:gd name="connsiteX4" fmla="*/ 224259 w 1230210"/>
                  <a:gd name="connsiteY4" fmla="*/ 448493 h 448493"/>
                  <a:gd name="connsiteX5" fmla="*/ 0 w 1230210"/>
                  <a:gd name="connsiteY5" fmla="*/ 224246 h 448493"/>
                  <a:gd name="connsiteX6" fmla="*/ 0 w 1230210"/>
                  <a:gd name="connsiteY6" fmla="*/ 224246 h 448493"/>
                  <a:gd name="connsiteX7" fmla="*/ 224259 w 1230210"/>
                  <a:gd name="connsiteY7" fmla="*/ 0 h 44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0210" h="448493">
                    <a:moveTo>
                      <a:pt x="1005953" y="0"/>
                    </a:moveTo>
                    <a:cubicBezTo>
                      <a:pt x="1129807" y="0"/>
                      <a:pt x="1230211" y="100399"/>
                      <a:pt x="1230211" y="224246"/>
                    </a:cubicBezTo>
                    <a:lnTo>
                      <a:pt x="1230211" y="224246"/>
                    </a:lnTo>
                    <a:cubicBezTo>
                      <a:pt x="1230211" y="348094"/>
                      <a:pt x="1129807" y="448493"/>
                      <a:pt x="1005953" y="448493"/>
                    </a:cubicBezTo>
                    <a:lnTo>
                      <a:pt x="224259" y="448493"/>
                    </a:lnTo>
                    <a:cubicBezTo>
                      <a:pt x="100404" y="448493"/>
                      <a:pt x="0" y="348094"/>
                      <a:pt x="0" y="224246"/>
                    </a:cubicBezTo>
                    <a:lnTo>
                      <a:pt x="0" y="224246"/>
                    </a:lnTo>
                    <a:cubicBezTo>
                      <a:pt x="0" y="100399"/>
                      <a:pt x="100404" y="0"/>
                      <a:pt x="224259" y="0"/>
                    </a:cubicBezTo>
                    <a:close/>
                  </a:path>
                </a:pathLst>
              </a:custGeom>
              <a:solidFill>
                <a:srgbClr val="2D073A"/>
              </a:solidFill>
              <a:ln w="57150" cap="flat">
                <a:solidFill>
                  <a:srgbClr val="6D1293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516EEB46-8BCA-BD4F-9C88-495FF59B034F}"/>
                  </a:ext>
                </a:extLst>
              </p:cNvPr>
              <p:cNvSpPr txBox="1"/>
              <p:nvPr/>
            </p:nvSpPr>
            <p:spPr>
              <a:xfrm>
                <a:off x="9064309" y="3207044"/>
                <a:ext cx="67037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1F1F1"/>
                    </a:solidFill>
                    <a:effectLst/>
                    <a:uLnTx/>
                    <a:uFillTx/>
                    <a:latin typeface="Gilroy-Bold"/>
                    <a:ea typeface="+mn-ea"/>
                    <a:cs typeface="+mn-cs"/>
                    <a:sym typeface="Gilroy-Bold"/>
                    <a:rtl val="0"/>
                  </a:rPr>
                  <a:t>Security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FFFB69-55ED-2044-B86E-83CFA14BB12B}"/>
                </a:ext>
              </a:extLst>
            </p:cNvPr>
            <p:cNvGrpSpPr/>
            <p:nvPr/>
          </p:nvGrpSpPr>
          <p:grpSpPr>
            <a:xfrm>
              <a:off x="5721133" y="6007484"/>
              <a:ext cx="219169" cy="292093"/>
              <a:chOff x="6740670" y="6002917"/>
              <a:chExt cx="219169" cy="292093"/>
            </a:xfrm>
          </p:grpSpPr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3DE8F4FF-64C3-FA41-8712-E244ADA5B2C1}"/>
                  </a:ext>
                </a:extLst>
              </p:cNvPr>
              <p:cNvSpPr/>
              <p:nvPr/>
            </p:nvSpPr>
            <p:spPr>
              <a:xfrm rot="5400000">
                <a:off x="6832034" y="6167212"/>
                <a:ext cx="36499" cy="219098"/>
              </a:xfrm>
              <a:custGeom>
                <a:avLst/>
                <a:gdLst>
                  <a:gd name="connsiteX0" fmla="*/ 0 w 36499"/>
                  <a:gd name="connsiteY0" fmla="*/ 0 h 219098"/>
                  <a:gd name="connsiteX1" fmla="*/ 36499 w 36499"/>
                  <a:gd name="connsiteY1" fmla="*/ 0 h 219098"/>
                  <a:gd name="connsiteX2" fmla="*/ 36499 w 36499"/>
                  <a:gd name="connsiteY2" fmla="*/ 219099 h 219098"/>
                  <a:gd name="connsiteX3" fmla="*/ 0 w 36499"/>
                  <a:gd name="connsiteY3" fmla="*/ 219099 h 219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99" h="219098">
                    <a:moveTo>
                      <a:pt x="0" y="0"/>
                    </a:moveTo>
                    <a:lnTo>
                      <a:pt x="36499" y="0"/>
                    </a:lnTo>
                    <a:lnTo>
                      <a:pt x="36499" y="219099"/>
                    </a:lnTo>
                    <a:lnTo>
                      <a:pt x="0" y="219099"/>
                    </a:lnTo>
                    <a:close/>
                  </a:path>
                </a:pathLst>
              </a:custGeom>
              <a:solidFill>
                <a:srgbClr val="FFFFFF"/>
              </a:solidFill>
              <a:ln w="57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8396B9B9-841B-B642-8AED-0E09A53778E7}"/>
                  </a:ext>
                </a:extLst>
              </p:cNvPr>
              <p:cNvSpPr/>
              <p:nvPr/>
            </p:nvSpPr>
            <p:spPr>
              <a:xfrm rot="5400000">
                <a:off x="6832034" y="6057663"/>
                <a:ext cx="36499" cy="219098"/>
              </a:xfrm>
              <a:custGeom>
                <a:avLst/>
                <a:gdLst>
                  <a:gd name="connsiteX0" fmla="*/ 0 w 36499"/>
                  <a:gd name="connsiteY0" fmla="*/ 0 h 219098"/>
                  <a:gd name="connsiteX1" fmla="*/ 36499 w 36499"/>
                  <a:gd name="connsiteY1" fmla="*/ 0 h 219098"/>
                  <a:gd name="connsiteX2" fmla="*/ 36499 w 36499"/>
                  <a:gd name="connsiteY2" fmla="*/ 219099 h 219098"/>
                  <a:gd name="connsiteX3" fmla="*/ 0 w 36499"/>
                  <a:gd name="connsiteY3" fmla="*/ 219099 h 219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99" h="219098">
                    <a:moveTo>
                      <a:pt x="0" y="0"/>
                    </a:moveTo>
                    <a:lnTo>
                      <a:pt x="36499" y="0"/>
                    </a:lnTo>
                    <a:lnTo>
                      <a:pt x="36499" y="219099"/>
                    </a:lnTo>
                    <a:lnTo>
                      <a:pt x="0" y="219099"/>
                    </a:lnTo>
                    <a:close/>
                  </a:path>
                </a:pathLst>
              </a:custGeom>
              <a:solidFill>
                <a:srgbClr val="FFFFFF"/>
              </a:solidFill>
              <a:ln w="57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46D1A8DB-CD7E-AC42-A5C0-812193BAF522}"/>
                  </a:ext>
                </a:extLst>
              </p:cNvPr>
              <p:cNvSpPr/>
              <p:nvPr/>
            </p:nvSpPr>
            <p:spPr>
              <a:xfrm rot="10800000">
                <a:off x="6740728" y="6148963"/>
                <a:ext cx="36499" cy="146046"/>
              </a:xfrm>
              <a:custGeom>
                <a:avLst/>
                <a:gdLst>
                  <a:gd name="connsiteX0" fmla="*/ 0 w 36499"/>
                  <a:gd name="connsiteY0" fmla="*/ 0 h 146046"/>
                  <a:gd name="connsiteX1" fmla="*/ 36499 w 36499"/>
                  <a:gd name="connsiteY1" fmla="*/ 0 h 146046"/>
                  <a:gd name="connsiteX2" fmla="*/ 36499 w 36499"/>
                  <a:gd name="connsiteY2" fmla="*/ 146047 h 146046"/>
                  <a:gd name="connsiteX3" fmla="*/ 0 w 36499"/>
                  <a:gd name="connsiteY3" fmla="*/ 146047 h 14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99" h="146046">
                    <a:moveTo>
                      <a:pt x="0" y="0"/>
                    </a:moveTo>
                    <a:lnTo>
                      <a:pt x="36499" y="0"/>
                    </a:lnTo>
                    <a:lnTo>
                      <a:pt x="36499" y="146047"/>
                    </a:lnTo>
                    <a:lnTo>
                      <a:pt x="0" y="146047"/>
                    </a:lnTo>
                    <a:close/>
                  </a:path>
                </a:pathLst>
              </a:custGeom>
              <a:solidFill>
                <a:srgbClr val="FFFFFF"/>
              </a:solidFill>
              <a:ln w="57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ECCA8A4B-907E-C347-9B46-DBCBBCB0A1F6}"/>
                  </a:ext>
                </a:extLst>
              </p:cNvPr>
              <p:cNvSpPr/>
              <p:nvPr/>
            </p:nvSpPr>
            <p:spPr>
              <a:xfrm rot="10800000">
                <a:off x="6923340" y="6148963"/>
                <a:ext cx="36499" cy="146046"/>
              </a:xfrm>
              <a:custGeom>
                <a:avLst/>
                <a:gdLst>
                  <a:gd name="connsiteX0" fmla="*/ 0 w 36499"/>
                  <a:gd name="connsiteY0" fmla="*/ 0 h 146046"/>
                  <a:gd name="connsiteX1" fmla="*/ 36499 w 36499"/>
                  <a:gd name="connsiteY1" fmla="*/ 0 h 146046"/>
                  <a:gd name="connsiteX2" fmla="*/ 36499 w 36499"/>
                  <a:gd name="connsiteY2" fmla="*/ 146047 h 146046"/>
                  <a:gd name="connsiteX3" fmla="*/ 0 w 36499"/>
                  <a:gd name="connsiteY3" fmla="*/ 146047 h 14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99" h="146046">
                    <a:moveTo>
                      <a:pt x="0" y="0"/>
                    </a:moveTo>
                    <a:lnTo>
                      <a:pt x="36499" y="0"/>
                    </a:lnTo>
                    <a:lnTo>
                      <a:pt x="36499" y="146047"/>
                    </a:lnTo>
                    <a:lnTo>
                      <a:pt x="0" y="146047"/>
                    </a:lnTo>
                    <a:close/>
                  </a:path>
                </a:pathLst>
              </a:custGeom>
              <a:solidFill>
                <a:srgbClr val="FFFFFF"/>
              </a:solidFill>
              <a:ln w="57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44C856D1-10CF-7A45-8DB3-F1BEFA0B7FF0}"/>
                  </a:ext>
                </a:extLst>
              </p:cNvPr>
              <p:cNvSpPr/>
              <p:nvPr/>
            </p:nvSpPr>
            <p:spPr>
              <a:xfrm>
                <a:off x="6740670" y="6002917"/>
                <a:ext cx="219110" cy="109549"/>
              </a:xfrm>
              <a:custGeom>
                <a:avLst/>
                <a:gdLst>
                  <a:gd name="connsiteX0" fmla="*/ 219110 w 219110"/>
                  <a:gd name="connsiteY0" fmla="*/ 109549 h 109549"/>
                  <a:gd name="connsiteX1" fmla="*/ 109555 w 219110"/>
                  <a:gd name="connsiteY1" fmla="*/ 0 h 109549"/>
                  <a:gd name="connsiteX2" fmla="*/ 0 w 219110"/>
                  <a:gd name="connsiteY2" fmla="*/ 109549 h 109549"/>
                  <a:gd name="connsiteX3" fmla="*/ 36557 w 219110"/>
                  <a:gd name="connsiteY3" fmla="*/ 109549 h 109549"/>
                  <a:gd name="connsiteX4" fmla="*/ 109555 w 219110"/>
                  <a:gd name="connsiteY4" fmla="*/ 36555 h 109549"/>
                  <a:gd name="connsiteX5" fmla="*/ 182553 w 219110"/>
                  <a:gd name="connsiteY5" fmla="*/ 109549 h 109549"/>
                  <a:gd name="connsiteX6" fmla="*/ 219110 w 219110"/>
                  <a:gd name="connsiteY6" fmla="*/ 109549 h 1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110" h="109549">
                    <a:moveTo>
                      <a:pt x="219110" y="109549"/>
                    </a:moveTo>
                    <a:cubicBezTo>
                      <a:pt x="219110" y="49048"/>
                      <a:pt x="170059" y="0"/>
                      <a:pt x="109555" y="0"/>
                    </a:cubicBezTo>
                    <a:cubicBezTo>
                      <a:pt x="49051" y="0"/>
                      <a:pt x="0" y="49048"/>
                      <a:pt x="0" y="109549"/>
                    </a:cubicBezTo>
                    <a:lnTo>
                      <a:pt x="36557" y="109549"/>
                    </a:lnTo>
                    <a:cubicBezTo>
                      <a:pt x="36557" y="69235"/>
                      <a:pt x="69239" y="36555"/>
                      <a:pt x="109555" y="36555"/>
                    </a:cubicBezTo>
                    <a:cubicBezTo>
                      <a:pt x="149872" y="36555"/>
                      <a:pt x="182553" y="69235"/>
                      <a:pt x="182553" y="109549"/>
                    </a:cubicBezTo>
                    <a:lnTo>
                      <a:pt x="219110" y="109549"/>
                    </a:lnTo>
                    <a:close/>
                  </a:path>
                </a:pathLst>
              </a:custGeom>
              <a:solidFill>
                <a:srgbClr val="FFFFFF"/>
              </a:solidFill>
              <a:ln w="57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aphic 20">
            <a:extLst>
              <a:ext uri="{FF2B5EF4-FFF2-40B4-BE49-F238E27FC236}">
                <a16:creationId xmlns:a16="http://schemas.microsoft.com/office/drawing/2014/main" id="{8699339F-EC87-5A43-98D3-AB43BC4F948C}"/>
              </a:ext>
            </a:extLst>
          </p:cNvPr>
          <p:cNvGrpSpPr/>
          <p:nvPr/>
        </p:nvGrpSpPr>
        <p:grpSpPr>
          <a:xfrm>
            <a:off x="944768" y="208714"/>
            <a:ext cx="5025672" cy="6515708"/>
            <a:chOff x="944768" y="208714"/>
            <a:chExt cx="5025672" cy="6515708"/>
          </a:xfrm>
          <a:noFill/>
        </p:grpSpPr>
        <p:grpSp>
          <p:nvGrpSpPr>
            <p:cNvPr id="24" name="Graphic 20">
              <a:extLst>
                <a:ext uri="{FF2B5EF4-FFF2-40B4-BE49-F238E27FC236}">
                  <a16:creationId xmlns:a16="http://schemas.microsoft.com/office/drawing/2014/main" id="{536F62F1-9283-F049-957E-416C2D9E0E24}"/>
                </a:ext>
              </a:extLst>
            </p:cNvPr>
            <p:cNvGrpSpPr/>
            <p:nvPr/>
          </p:nvGrpSpPr>
          <p:grpSpPr>
            <a:xfrm>
              <a:off x="944768" y="208714"/>
              <a:ext cx="5025672" cy="6417294"/>
              <a:chOff x="944768" y="208714"/>
              <a:chExt cx="5025672" cy="6417294"/>
            </a:xfrm>
            <a:noFill/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C0496B6-4ADA-2843-BE89-5396A2964A12}"/>
                  </a:ext>
                </a:extLst>
              </p:cNvPr>
              <p:cNvSpPr/>
              <p:nvPr/>
            </p:nvSpPr>
            <p:spPr>
              <a:xfrm>
                <a:off x="944768" y="208714"/>
                <a:ext cx="5025672" cy="6417294"/>
              </a:xfrm>
              <a:custGeom>
                <a:avLst/>
                <a:gdLst>
                  <a:gd name="connsiteX0" fmla="*/ 4995144 w 5025672"/>
                  <a:gd name="connsiteY0" fmla="*/ 6417295 h 6417294"/>
                  <a:gd name="connsiteX1" fmla="*/ 3208694 w 5025672"/>
                  <a:gd name="connsiteY1" fmla="*/ 6417295 h 6417294"/>
                  <a:gd name="connsiteX2" fmla="*/ 0 w 5025672"/>
                  <a:gd name="connsiteY2" fmla="*/ 3208701 h 6417294"/>
                  <a:gd name="connsiteX3" fmla="*/ 3208694 w 5025672"/>
                  <a:gd name="connsiteY3" fmla="*/ 0 h 6417294"/>
                  <a:gd name="connsiteX4" fmla="*/ 5025673 w 5025672"/>
                  <a:gd name="connsiteY4" fmla="*/ 0 h 641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672" h="6417294">
                    <a:moveTo>
                      <a:pt x="4995144" y="6417295"/>
                    </a:moveTo>
                    <a:lnTo>
                      <a:pt x="3208694" y="6417295"/>
                    </a:lnTo>
                    <a:cubicBezTo>
                      <a:pt x="1436547" y="6417295"/>
                      <a:pt x="0" y="4980686"/>
                      <a:pt x="0" y="3208701"/>
                    </a:cubicBezTo>
                    <a:cubicBezTo>
                      <a:pt x="0" y="1436716"/>
                      <a:pt x="1436547" y="0"/>
                      <a:pt x="3208694" y="0"/>
                    </a:cubicBezTo>
                    <a:lnTo>
                      <a:pt x="5025673" y="0"/>
                    </a:lnTo>
                  </a:path>
                </a:pathLst>
              </a:custGeom>
              <a:noFill/>
              <a:ln w="42659" cap="flat">
                <a:solidFill>
                  <a:srgbClr val="6D129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0F9EF1D-A838-F84B-A8B8-DE3A535CB460}"/>
                  </a:ext>
                </a:extLst>
              </p:cNvPr>
              <p:cNvSpPr/>
              <p:nvPr/>
            </p:nvSpPr>
            <p:spPr>
              <a:xfrm>
                <a:off x="4153462" y="6626008"/>
                <a:ext cx="1701589" cy="10673"/>
              </a:xfrm>
              <a:custGeom>
                <a:avLst/>
                <a:gdLst>
                  <a:gd name="connsiteX0" fmla="*/ 0 w 1701589"/>
                  <a:gd name="connsiteY0" fmla="*/ 0 h 10673"/>
                  <a:gd name="connsiteX1" fmla="*/ 1701590 w 1701589"/>
                  <a:gd name="connsiteY1" fmla="*/ 0 h 1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1589" h="10673">
                    <a:moveTo>
                      <a:pt x="0" y="0"/>
                    </a:moveTo>
                    <a:lnTo>
                      <a:pt x="1701590" y="0"/>
                    </a:lnTo>
                  </a:path>
                </a:pathLst>
              </a:custGeom>
              <a:ln w="42659" cap="flat">
                <a:solidFill>
                  <a:srgbClr val="6D129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3651470-9190-8A41-9D0F-46E37C73F640}"/>
                </a:ext>
              </a:extLst>
            </p:cNvPr>
            <p:cNvSpPr/>
            <p:nvPr/>
          </p:nvSpPr>
          <p:spPr>
            <a:xfrm>
              <a:off x="5870956" y="6527594"/>
              <a:ext cx="99484" cy="196827"/>
            </a:xfrm>
            <a:custGeom>
              <a:avLst/>
              <a:gdLst>
                <a:gd name="connsiteX0" fmla="*/ 2135 w 99484"/>
                <a:gd name="connsiteY0" fmla="*/ 196828 h 196827"/>
                <a:gd name="connsiteX1" fmla="*/ 99485 w 99484"/>
                <a:gd name="connsiteY1" fmla="*/ 99481 h 196827"/>
                <a:gd name="connsiteX2" fmla="*/ 0 w 99484"/>
                <a:gd name="connsiteY2" fmla="*/ 0 h 19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84" h="196827">
                  <a:moveTo>
                    <a:pt x="2135" y="196828"/>
                  </a:moveTo>
                  <a:lnTo>
                    <a:pt x="99485" y="99481"/>
                  </a:lnTo>
                  <a:lnTo>
                    <a:pt x="0" y="0"/>
                  </a:lnTo>
                </a:path>
              </a:pathLst>
            </a:custGeom>
            <a:noFill/>
            <a:ln w="42659" cap="flat">
              <a:solidFill>
                <a:srgbClr val="6D129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0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aphic 2">
            <a:extLst>
              <a:ext uri="{FF2B5EF4-FFF2-40B4-BE49-F238E27FC236}">
                <a16:creationId xmlns:a16="http://schemas.microsoft.com/office/drawing/2014/main" id="{BE7BED57-7100-C64F-A535-9FDF0A5773E5}"/>
              </a:ext>
            </a:extLst>
          </p:cNvPr>
          <p:cNvGrpSpPr/>
          <p:nvPr/>
        </p:nvGrpSpPr>
        <p:grpSpPr>
          <a:xfrm>
            <a:off x="304785" y="3105938"/>
            <a:ext cx="1394410" cy="508355"/>
            <a:chOff x="8721360" y="3019347"/>
            <a:chExt cx="1394410" cy="508355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A00278E8-6B3B-F645-A3AF-D97B04DDD74C}"/>
                </a:ext>
              </a:extLst>
            </p:cNvPr>
            <p:cNvSpPr/>
            <p:nvPr/>
          </p:nvSpPr>
          <p:spPr>
            <a:xfrm>
              <a:off x="8721360" y="3019347"/>
              <a:ext cx="1394410" cy="508355"/>
            </a:xfrm>
            <a:custGeom>
              <a:avLst/>
              <a:gdLst>
                <a:gd name="connsiteX0" fmla="*/ 1005953 w 1230210"/>
                <a:gd name="connsiteY0" fmla="*/ 0 h 448493"/>
                <a:gd name="connsiteX1" fmla="*/ 1230211 w 1230210"/>
                <a:gd name="connsiteY1" fmla="*/ 224246 h 448493"/>
                <a:gd name="connsiteX2" fmla="*/ 1230211 w 1230210"/>
                <a:gd name="connsiteY2" fmla="*/ 224246 h 448493"/>
                <a:gd name="connsiteX3" fmla="*/ 1005953 w 1230210"/>
                <a:gd name="connsiteY3" fmla="*/ 448493 h 448493"/>
                <a:gd name="connsiteX4" fmla="*/ 224259 w 1230210"/>
                <a:gd name="connsiteY4" fmla="*/ 448493 h 448493"/>
                <a:gd name="connsiteX5" fmla="*/ 0 w 1230210"/>
                <a:gd name="connsiteY5" fmla="*/ 224246 h 448493"/>
                <a:gd name="connsiteX6" fmla="*/ 0 w 1230210"/>
                <a:gd name="connsiteY6" fmla="*/ 224246 h 448493"/>
                <a:gd name="connsiteX7" fmla="*/ 224259 w 1230210"/>
                <a:gd name="connsiteY7" fmla="*/ 0 h 44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210" h="448493">
                  <a:moveTo>
                    <a:pt x="1005953" y="0"/>
                  </a:moveTo>
                  <a:cubicBezTo>
                    <a:pt x="1129807" y="0"/>
                    <a:pt x="1230211" y="100399"/>
                    <a:pt x="1230211" y="224246"/>
                  </a:cubicBezTo>
                  <a:lnTo>
                    <a:pt x="1230211" y="224246"/>
                  </a:lnTo>
                  <a:cubicBezTo>
                    <a:pt x="1230211" y="348094"/>
                    <a:pt x="1129807" y="448493"/>
                    <a:pt x="1005953" y="448493"/>
                  </a:cubicBezTo>
                  <a:lnTo>
                    <a:pt x="224259" y="448493"/>
                  </a:lnTo>
                  <a:cubicBezTo>
                    <a:pt x="100404" y="448493"/>
                    <a:pt x="0" y="348094"/>
                    <a:pt x="0" y="224246"/>
                  </a:cubicBezTo>
                  <a:lnTo>
                    <a:pt x="0" y="224246"/>
                  </a:lnTo>
                  <a:cubicBezTo>
                    <a:pt x="0" y="100399"/>
                    <a:pt x="100404" y="0"/>
                    <a:pt x="224259" y="0"/>
                  </a:cubicBezTo>
                  <a:close/>
                </a:path>
              </a:pathLst>
            </a:custGeom>
            <a:solidFill>
              <a:srgbClr val="2D073A"/>
            </a:solidFill>
            <a:ln w="57150" cap="flat">
              <a:solidFill>
                <a:srgbClr val="6E1D85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0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72F4105-13F4-4A40-9CEA-768DAAD4626B}"/>
                </a:ext>
              </a:extLst>
            </p:cNvPr>
            <p:cNvSpPr txBox="1"/>
            <p:nvPr/>
          </p:nvSpPr>
          <p:spPr>
            <a:xfrm>
              <a:off x="8797709" y="3150415"/>
              <a:ext cx="12859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1F1F1"/>
                  </a:solidFill>
                  <a:effectLst/>
                  <a:uLnTx/>
                  <a:uFillTx/>
                  <a:latin typeface="Gilroy-Bold"/>
                  <a:ea typeface="+mn-ea"/>
                  <a:cs typeface="+mn-cs"/>
                  <a:sym typeface="Gilroy-Bold"/>
                  <a:rtl val="0"/>
                </a:rPr>
                <a:t>Managed Services</a:t>
              </a:r>
            </a:p>
          </p:txBody>
        </p:sp>
      </p:grpSp>
      <p:grpSp>
        <p:nvGrpSpPr>
          <p:cNvPr id="28" name="Graphic 20">
            <a:extLst>
              <a:ext uri="{FF2B5EF4-FFF2-40B4-BE49-F238E27FC236}">
                <a16:creationId xmlns:a16="http://schemas.microsoft.com/office/drawing/2014/main" id="{7FFF3C1F-3175-2945-98B1-3F93A0CB5151}"/>
              </a:ext>
            </a:extLst>
          </p:cNvPr>
          <p:cNvGrpSpPr/>
          <p:nvPr/>
        </p:nvGrpSpPr>
        <p:grpSpPr>
          <a:xfrm>
            <a:off x="6130449" y="110300"/>
            <a:ext cx="5025672" cy="6515601"/>
            <a:chOff x="6130449" y="110300"/>
            <a:chExt cx="5025672" cy="6515601"/>
          </a:xfrm>
          <a:noFill/>
        </p:grpSpPr>
        <p:grpSp>
          <p:nvGrpSpPr>
            <p:cNvPr id="29" name="Graphic 20">
              <a:extLst>
                <a:ext uri="{FF2B5EF4-FFF2-40B4-BE49-F238E27FC236}">
                  <a16:creationId xmlns:a16="http://schemas.microsoft.com/office/drawing/2014/main" id="{1C2B4161-56E0-A549-86C7-62C10F4B4D83}"/>
                </a:ext>
              </a:extLst>
            </p:cNvPr>
            <p:cNvGrpSpPr/>
            <p:nvPr/>
          </p:nvGrpSpPr>
          <p:grpSpPr>
            <a:xfrm>
              <a:off x="6130449" y="208714"/>
              <a:ext cx="5025672" cy="6417187"/>
              <a:chOff x="6130449" y="208714"/>
              <a:chExt cx="5025672" cy="6417187"/>
            </a:xfrm>
            <a:no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FB937F4-A12B-584A-A1BF-B9661A6991FD}"/>
                  </a:ext>
                </a:extLst>
              </p:cNvPr>
              <p:cNvSpPr/>
              <p:nvPr/>
            </p:nvSpPr>
            <p:spPr>
              <a:xfrm>
                <a:off x="6130449" y="208714"/>
                <a:ext cx="5025672" cy="6417187"/>
              </a:xfrm>
              <a:custGeom>
                <a:avLst/>
                <a:gdLst>
                  <a:gd name="connsiteX0" fmla="*/ 30529 w 5025672"/>
                  <a:gd name="connsiteY0" fmla="*/ 0 h 6417187"/>
                  <a:gd name="connsiteX1" fmla="*/ 1816979 w 5025672"/>
                  <a:gd name="connsiteY1" fmla="*/ 0 h 6417187"/>
                  <a:gd name="connsiteX2" fmla="*/ 5025673 w 5025672"/>
                  <a:gd name="connsiteY2" fmla="*/ 3208594 h 6417187"/>
                  <a:gd name="connsiteX3" fmla="*/ 1816979 w 5025672"/>
                  <a:gd name="connsiteY3" fmla="*/ 6417188 h 6417187"/>
                  <a:gd name="connsiteX4" fmla="*/ 0 w 5025672"/>
                  <a:gd name="connsiteY4" fmla="*/ 6417188 h 6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672" h="6417187">
                    <a:moveTo>
                      <a:pt x="30529" y="0"/>
                    </a:moveTo>
                    <a:lnTo>
                      <a:pt x="1816979" y="0"/>
                    </a:lnTo>
                    <a:cubicBezTo>
                      <a:pt x="3589126" y="0"/>
                      <a:pt x="5025673" y="1436502"/>
                      <a:pt x="5025673" y="3208594"/>
                    </a:cubicBezTo>
                    <a:cubicBezTo>
                      <a:pt x="5025673" y="4980686"/>
                      <a:pt x="3589126" y="6417188"/>
                      <a:pt x="1816979" y="6417188"/>
                    </a:cubicBezTo>
                    <a:lnTo>
                      <a:pt x="0" y="6417188"/>
                    </a:lnTo>
                  </a:path>
                </a:pathLst>
              </a:custGeom>
              <a:noFill/>
              <a:ln w="42659" cap="flat">
                <a:solidFill>
                  <a:srgbClr val="EC113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29F21B0-1169-F640-8A23-6BAD58E67697}"/>
                  </a:ext>
                </a:extLst>
              </p:cNvPr>
              <p:cNvSpPr/>
              <p:nvPr/>
            </p:nvSpPr>
            <p:spPr>
              <a:xfrm>
                <a:off x="6245838" y="208714"/>
                <a:ext cx="1701589" cy="10673"/>
              </a:xfrm>
              <a:custGeom>
                <a:avLst/>
                <a:gdLst>
                  <a:gd name="connsiteX0" fmla="*/ 1701590 w 1701589"/>
                  <a:gd name="connsiteY0" fmla="*/ 0 h 10673"/>
                  <a:gd name="connsiteX1" fmla="*/ 0 w 1701589"/>
                  <a:gd name="connsiteY1" fmla="*/ 0 h 1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1589" h="10673">
                    <a:moveTo>
                      <a:pt x="1701590" y="0"/>
                    </a:moveTo>
                    <a:lnTo>
                      <a:pt x="0" y="0"/>
                    </a:lnTo>
                  </a:path>
                </a:pathLst>
              </a:custGeom>
              <a:ln w="42659" cap="flat">
                <a:solidFill>
                  <a:srgbClr val="EC113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D063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24891B-0166-1E43-9979-01B10A36B725}"/>
                </a:ext>
              </a:extLst>
            </p:cNvPr>
            <p:cNvSpPr/>
            <p:nvPr/>
          </p:nvSpPr>
          <p:spPr>
            <a:xfrm>
              <a:off x="6130449" y="110300"/>
              <a:ext cx="99484" cy="196827"/>
            </a:xfrm>
            <a:custGeom>
              <a:avLst/>
              <a:gdLst>
                <a:gd name="connsiteX0" fmla="*/ 97350 w 99484"/>
                <a:gd name="connsiteY0" fmla="*/ 0 h 196827"/>
                <a:gd name="connsiteX1" fmla="*/ 0 w 99484"/>
                <a:gd name="connsiteY1" fmla="*/ 97347 h 196827"/>
                <a:gd name="connsiteX2" fmla="*/ 99485 w 99484"/>
                <a:gd name="connsiteY2" fmla="*/ 196828 h 19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84" h="196827">
                  <a:moveTo>
                    <a:pt x="97350" y="0"/>
                  </a:moveTo>
                  <a:lnTo>
                    <a:pt x="0" y="97347"/>
                  </a:lnTo>
                  <a:lnTo>
                    <a:pt x="99485" y="196828"/>
                  </a:lnTo>
                </a:path>
              </a:pathLst>
            </a:custGeom>
            <a:noFill/>
            <a:ln w="42659" cap="flat">
              <a:solidFill>
                <a:srgbClr val="EC113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0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Graphic 2">
            <a:extLst>
              <a:ext uri="{FF2B5EF4-FFF2-40B4-BE49-F238E27FC236}">
                <a16:creationId xmlns:a16="http://schemas.microsoft.com/office/drawing/2014/main" id="{043F8F12-AD5A-0B4C-9603-67E1E9137A0E}"/>
              </a:ext>
            </a:extLst>
          </p:cNvPr>
          <p:cNvSpPr/>
          <p:nvPr/>
        </p:nvSpPr>
        <p:spPr>
          <a:xfrm>
            <a:off x="4399480" y="2597776"/>
            <a:ext cx="3379536" cy="1599196"/>
          </a:xfrm>
          <a:custGeom>
            <a:avLst/>
            <a:gdLst>
              <a:gd name="connsiteX0" fmla="*/ 899133 w 1046408"/>
              <a:gd name="connsiteY0" fmla="*/ 192570 h 486268"/>
              <a:gd name="connsiteX1" fmla="*/ 883178 w 1046408"/>
              <a:gd name="connsiteY1" fmla="*/ 193416 h 486268"/>
              <a:gd name="connsiteX2" fmla="*/ 688889 w 1046408"/>
              <a:gd name="connsiteY2" fmla="*/ 65476 h 486268"/>
              <a:gd name="connsiteX3" fmla="*/ 602506 w 1046408"/>
              <a:gd name="connsiteY3" fmla="*/ 83820 h 486268"/>
              <a:gd name="connsiteX4" fmla="*/ 418979 w 1046408"/>
              <a:gd name="connsiteY4" fmla="*/ 0 h 486268"/>
              <a:gd name="connsiteX5" fmla="*/ 185699 w 1046408"/>
              <a:gd name="connsiteY5" fmla="*/ 175919 h 486268"/>
              <a:gd name="connsiteX6" fmla="*/ 156999 w 1046408"/>
              <a:gd name="connsiteY6" fmla="*/ 173284 h 486268"/>
              <a:gd name="connsiteX7" fmla="*/ 0 w 1046408"/>
              <a:gd name="connsiteY7" fmla="*/ 329824 h 486268"/>
              <a:gd name="connsiteX8" fmla="*/ 156999 w 1046408"/>
              <a:gd name="connsiteY8" fmla="*/ 486269 h 486268"/>
              <a:gd name="connsiteX9" fmla="*/ 898755 w 1046408"/>
              <a:gd name="connsiteY9" fmla="*/ 486269 h 486268"/>
              <a:gd name="connsiteX10" fmla="*/ 899039 w 1046408"/>
              <a:gd name="connsiteY10" fmla="*/ 486269 h 486268"/>
              <a:gd name="connsiteX11" fmla="*/ 1046408 w 1046408"/>
              <a:gd name="connsiteY11" fmla="*/ 339419 h 486268"/>
              <a:gd name="connsiteX12" fmla="*/ 899039 w 1046408"/>
              <a:gd name="connsiteY12" fmla="*/ 192570 h 48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408" h="486268">
                <a:moveTo>
                  <a:pt x="899133" y="192570"/>
                </a:moveTo>
                <a:cubicBezTo>
                  <a:pt x="893752" y="192570"/>
                  <a:pt x="888371" y="192852"/>
                  <a:pt x="883178" y="193416"/>
                </a:cubicBezTo>
                <a:cubicBezTo>
                  <a:pt x="850985" y="118157"/>
                  <a:pt x="776121" y="65476"/>
                  <a:pt x="688889" y="65476"/>
                </a:cubicBezTo>
                <a:cubicBezTo>
                  <a:pt x="658112" y="65476"/>
                  <a:pt x="628846" y="72061"/>
                  <a:pt x="602506" y="83820"/>
                </a:cubicBezTo>
                <a:cubicBezTo>
                  <a:pt x="558040" y="32456"/>
                  <a:pt x="492239" y="0"/>
                  <a:pt x="418979" y="0"/>
                </a:cubicBezTo>
                <a:cubicBezTo>
                  <a:pt x="307956" y="0"/>
                  <a:pt x="214398" y="74413"/>
                  <a:pt x="185699" y="175919"/>
                </a:cubicBezTo>
                <a:cubicBezTo>
                  <a:pt x="176447" y="174225"/>
                  <a:pt x="166817" y="173284"/>
                  <a:pt x="156999" y="173284"/>
                </a:cubicBezTo>
                <a:cubicBezTo>
                  <a:pt x="70333" y="173284"/>
                  <a:pt x="0" y="243370"/>
                  <a:pt x="0" y="329824"/>
                </a:cubicBezTo>
                <a:cubicBezTo>
                  <a:pt x="0" y="416278"/>
                  <a:pt x="70333" y="486269"/>
                  <a:pt x="156999" y="486269"/>
                </a:cubicBezTo>
                <a:lnTo>
                  <a:pt x="898755" y="486269"/>
                </a:lnTo>
                <a:cubicBezTo>
                  <a:pt x="898755" y="486269"/>
                  <a:pt x="898944" y="486269"/>
                  <a:pt x="899039" y="486269"/>
                </a:cubicBezTo>
                <a:cubicBezTo>
                  <a:pt x="980418" y="486269"/>
                  <a:pt x="1046408" y="420511"/>
                  <a:pt x="1046408" y="339419"/>
                </a:cubicBezTo>
                <a:cubicBezTo>
                  <a:pt x="1046408" y="258327"/>
                  <a:pt x="980418" y="192570"/>
                  <a:pt x="899039" y="192570"/>
                </a:cubicBezTo>
                <a:close/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819515D-1C95-9F50-35D6-37DE3DAC59BE}"/>
              </a:ext>
            </a:extLst>
          </p:cNvPr>
          <p:cNvSpPr/>
          <p:nvPr/>
        </p:nvSpPr>
        <p:spPr>
          <a:xfrm>
            <a:off x="-44551" y="-39279"/>
            <a:ext cx="12236551" cy="1194117"/>
          </a:xfrm>
          <a:prstGeom prst="rect">
            <a:avLst/>
          </a:prstGeom>
          <a:solidFill>
            <a:srgbClr val="2E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F188D9A-5B51-9B3E-AD4C-DA5D6ACEE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4" y="1315209"/>
            <a:ext cx="1757080" cy="869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14034C-88C1-175E-DEC6-C9C727612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19" y="1682316"/>
            <a:ext cx="1989227" cy="23041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73DFA23-5652-0614-E1B2-01C80B1C2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76" y="1266842"/>
            <a:ext cx="1867550" cy="1037528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9761224-9B75-99E0-FCA4-E67FC973B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92" y="1583574"/>
            <a:ext cx="1757080" cy="3937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A3EB930-B560-16C5-3215-15607984D734}"/>
              </a:ext>
            </a:extLst>
          </p:cNvPr>
          <p:cNvSpPr/>
          <p:nvPr/>
        </p:nvSpPr>
        <p:spPr>
          <a:xfrm>
            <a:off x="0" y="6004874"/>
            <a:ext cx="12192000" cy="853126"/>
          </a:xfrm>
          <a:prstGeom prst="rect">
            <a:avLst/>
          </a:prstGeom>
          <a:solidFill>
            <a:srgbClr val="2E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A5D50-5B77-10AD-C942-2C835E5D2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6FF8D-5583-A345-6AB9-65EB7D6F9D89}"/>
              </a:ext>
            </a:extLst>
          </p:cNvPr>
          <p:cNvSpPr txBox="1"/>
          <p:nvPr/>
        </p:nvSpPr>
        <p:spPr>
          <a:xfrm>
            <a:off x="202528" y="81333"/>
            <a:ext cx="613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ilroy Bold"/>
              </a:rPr>
              <a:t>Meet Our Expert Panel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4F54CB-FFD9-928E-C8EF-A2EC89ACBD4D}"/>
              </a:ext>
            </a:extLst>
          </p:cNvPr>
          <p:cNvSpPr txBox="1"/>
          <p:nvPr/>
        </p:nvSpPr>
        <p:spPr>
          <a:xfrm>
            <a:off x="-144377" y="5366524"/>
            <a:ext cx="266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Gilroy Bold" panose="00000800000000000000"/>
              </a:rPr>
              <a:t>John Jones </a:t>
            </a:r>
          </a:p>
          <a:p>
            <a:pPr algn="ctr"/>
            <a:r>
              <a:rPr lang="en-GB" sz="1200">
                <a:latin typeface="Gilroy" panose="00000600000000000000" pitchFamily="50" charset="0"/>
              </a:rPr>
              <a:t>Head of Solution Design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A5186-4B3E-30B6-CA4A-9C01DBD41233}"/>
              </a:ext>
            </a:extLst>
          </p:cNvPr>
          <p:cNvSpPr txBox="1"/>
          <p:nvPr/>
        </p:nvSpPr>
        <p:spPr>
          <a:xfrm>
            <a:off x="4742453" y="5366523"/>
            <a:ext cx="266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Gilroy Bold" panose="00000800000000000000"/>
              </a:rPr>
              <a:t>Anish Chauhan</a:t>
            </a:r>
          </a:p>
          <a:p>
            <a:pPr algn="ctr"/>
            <a:r>
              <a:rPr lang="en-GB" sz="1200">
                <a:latin typeface="Gilroy" panose="00000600000000000000" pitchFamily="50" charset="0"/>
              </a:rPr>
              <a:t>Director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9C2243-A58A-AA02-6C0D-CAFEE8724E5A}"/>
              </a:ext>
            </a:extLst>
          </p:cNvPr>
          <p:cNvSpPr txBox="1"/>
          <p:nvPr/>
        </p:nvSpPr>
        <p:spPr>
          <a:xfrm>
            <a:off x="7223402" y="5350768"/>
            <a:ext cx="266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Gilroy Bold" panose="00000800000000000000"/>
              </a:rPr>
              <a:t>Andy Napier </a:t>
            </a:r>
          </a:p>
          <a:p>
            <a:pPr algn="ctr"/>
            <a:r>
              <a:rPr lang="en-GB" sz="1200">
                <a:latin typeface="Gilroy" panose="00000600000000000000" pitchFamily="50" charset="0"/>
              </a:rPr>
              <a:t>Product Manager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3E62C-6786-56DE-AE5C-D5B8C1518B21}"/>
              </a:ext>
            </a:extLst>
          </p:cNvPr>
          <p:cNvSpPr txBox="1"/>
          <p:nvPr/>
        </p:nvSpPr>
        <p:spPr>
          <a:xfrm>
            <a:off x="2302645" y="5353585"/>
            <a:ext cx="266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Gilroy Bold" panose="00000800000000000000"/>
              </a:rPr>
              <a:t>Dahwood Ahmed</a:t>
            </a:r>
          </a:p>
          <a:p>
            <a:pPr algn="ctr"/>
            <a:r>
              <a:rPr lang="en-GB" sz="1200" b="0" i="0">
                <a:effectLst/>
                <a:latin typeface="Gilroy" panose="00000600000000000000" pitchFamily="50" charset="0"/>
              </a:rPr>
              <a:t>Regional Director UK&amp;I</a:t>
            </a:r>
            <a:endParaRPr lang="en-GB" sz="1200">
              <a:latin typeface="Gilroy" panose="000006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181CE4-ECCC-9CB1-9F3A-79FE0C3A44CA}"/>
              </a:ext>
            </a:extLst>
          </p:cNvPr>
          <p:cNvSpPr txBox="1"/>
          <p:nvPr/>
        </p:nvSpPr>
        <p:spPr>
          <a:xfrm>
            <a:off x="9629283" y="5366524"/>
            <a:ext cx="266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Gilroy Bold" panose="00000800000000000000"/>
              </a:rPr>
              <a:t>Chris Roberts </a:t>
            </a:r>
          </a:p>
          <a:p>
            <a:pPr algn="ctr"/>
            <a:r>
              <a:rPr lang="en-GB" sz="1200">
                <a:latin typeface="Gilroy" panose="00000600000000000000" pitchFamily="50" charset="0"/>
              </a:rPr>
              <a:t>Business Development Manager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40C11E9-B2D2-5BC1-6A66-476D8B801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7" y="2349845"/>
            <a:ext cx="12178222" cy="2950165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88A4B65-C897-1A6D-AC3B-F3992BD7D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872" y="1310607"/>
            <a:ext cx="1391729" cy="8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83219-72EB-3957-D667-15E68A874D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F0C8455-C47B-E2FB-6C9E-3C0EEA5A2D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0" y="3611058"/>
            <a:ext cx="539625" cy="53962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DFF51D95-1522-071B-90B9-499610A71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66" y="4653899"/>
            <a:ext cx="445739" cy="44573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6B4309AE-FCDB-411E-3AB8-51D3903D89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27" y="2562915"/>
            <a:ext cx="595290" cy="59529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7DF706F8-FD46-8833-CD9B-77E03036C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78" y="1921356"/>
            <a:ext cx="2645539" cy="395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C088D-2F31-B5AA-79A1-08B4B52C8770}"/>
              </a:ext>
            </a:extLst>
          </p:cNvPr>
          <p:cNvSpPr txBox="1"/>
          <p:nvPr/>
        </p:nvSpPr>
        <p:spPr>
          <a:xfrm>
            <a:off x="624096" y="2134527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Applications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4BB674-A35B-DBAC-481E-747F5E5B24FD}"/>
              </a:ext>
            </a:extLst>
          </p:cNvPr>
          <p:cNvSpPr txBox="1"/>
          <p:nvPr/>
        </p:nvSpPr>
        <p:spPr>
          <a:xfrm>
            <a:off x="1060124" y="4194606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Users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A7B4E-00ED-1609-7F1C-6824443864EE}"/>
              </a:ext>
            </a:extLst>
          </p:cNvPr>
          <p:cNvSpPr txBox="1"/>
          <p:nvPr/>
        </p:nvSpPr>
        <p:spPr>
          <a:xfrm>
            <a:off x="889175" y="5172800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Security </a:t>
            </a:r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F65ECE59-EB10-17E1-D2C3-6679192AC9F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45" y="928450"/>
            <a:ext cx="646948" cy="6469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461BD0A-16E1-3BB1-EC05-10F6A68726FF}"/>
              </a:ext>
            </a:extLst>
          </p:cNvPr>
          <p:cNvSpPr txBox="1"/>
          <p:nvPr/>
        </p:nvSpPr>
        <p:spPr>
          <a:xfrm>
            <a:off x="2805851" y="2110820"/>
            <a:ext cx="220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Users' office based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Applications On Prem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8CAB18-A2F5-1031-9188-DD429ADF948D}"/>
              </a:ext>
            </a:extLst>
          </p:cNvPr>
          <p:cNvSpPr txBox="1"/>
          <p:nvPr/>
        </p:nvSpPr>
        <p:spPr>
          <a:xfrm>
            <a:off x="2744810" y="3108285"/>
            <a:ext cx="22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PSTN &amp; Internet Circuits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(Slow)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91AA4B-CF97-191B-6E37-197B00C8E475}"/>
              </a:ext>
            </a:extLst>
          </p:cNvPr>
          <p:cNvSpPr txBox="1"/>
          <p:nvPr/>
        </p:nvSpPr>
        <p:spPr>
          <a:xfrm>
            <a:off x="2729971" y="5125629"/>
            <a:ext cx="220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Perimeter Firewall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Unsecured LAN  </a:t>
            </a:r>
            <a:endParaRPr lang="en-GB" sz="1050" b="1">
              <a:latin typeface="Gilroy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9A19D9-2EDC-3692-B42A-74458B115DD0}"/>
              </a:ext>
            </a:extLst>
          </p:cNvPr>
          <p:cNvSpPr txBox="1"/>
          <p:nvPr/>
        </p:nvSpPr>
        <p:spPr>
          <a:xfrm>
            <a:off x="3144380" y="1548251"/>
            <a:ext cx="128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On Premise</a:t>
            </a:r>
          </a:p>
        </p:txBody>
      </p:sp>
      <p:pic>
        <p:nvPicPr>
          <p:cNvPr id="57" name="Picture 56" descr="Shape, circle&#10;&#10;Description automatically generated">
            <a:extLst>
              <a:ext uri="{FF2B5EF4-FFF2-40B4-BE49-F238E27FC236}">
                <a16:creationId xmlns:a16="http://schemas.microsoft.com/office/drawing/2014/main" id="{F57C12D7-F6F2-FBC0-726B-1304D336937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73" y="6077925"/>
            <a:ext cx="378924" cy="467046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F1EE83B-C46D-70F8-428B-09FFE0CC8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27" y="1921356"/>
            <a:ext cx="2645539" cy="395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C9B170A-95D8-BF02-8844-0490BD00E05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40" y="901302"/>
            <a:ext cx="646949" cy="64694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B73B3AA-C31C-92B4-0019-ACAB30BC29A3}"/>
              </a:ext>
            </a:extLst>
          </p:cNvPr>
          <p:cNvSpPr/>
          <p:nvPr/>
        </p:nvSpPr>
        <p:spPr>
          <a:xfrm>
            <a:off x="4855956" y="3597519"/>
            <a:ext cx="954932" cy="5770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613DE-023C-88A6-DD3E-136829AC47E7}"/>
              </a:ext>
            </a:extLst>
          </p:cNvPr>
          <p:cNvSpPr txBox="1"/>
          <p:nvPr/>
        </p:nvSpPr>
        <p:spPr>
          <a:xfrm>
            <a:off x="5800900" y="2132944"/>
            <a:ext cx="2206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Servers in DCs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IT Teams Managing OS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Agile Cloud: UC &amp; CC!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80950-DC82-14BC-B4E3-87625BC44C79}"/>
              </a:ext>
            </a:extLst>
          </p:cNvPr>
          <p:cNvSpPr txBox="1"/>
          <p:nvPr/>
        </p:nvSpPr>
        <p:spPr>
          <a:xfrm>
            <a:off x="5791478" y="3108286"/>
            <a:ext cx="220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MPLS &amp; Private WAN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(Faster)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48EEA-3CDB-B26A-2C5B-06592306FD07}"/>
              </a:ext>
            </a:extLst>
          </p:cNvPr>
          <p:cNvSpPr txBox="1"/>
          <p:nvPr/>
        </p:nvSpPr>
        <p:spPr>
          <a:xfrm>
            <a:off x="5656039" y="5113482"/>
            <a:ext cx="252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Centralised Security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Network Access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18AE6-6C00-4144-7E7B-F2BCBED266C2}"/>
              </a:ext>
            </a:extLst>
          </p:cNvPr>
          <p:cNvSpPr txBox="1"/>
          <p:nvPr/>
        </p:nvSpPr>
        <p:spPr>
          <a:xfrm>
            <a:off x="5992272" y="1529711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Private Cloud 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85CA04DA-100C-25E0-D864-AFA5B0E08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41" y="6037718"/>
            <a:ext cx="513219" cy="519159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7B6D1D1C-677C-A2F4-5B63-C5BDE1DA5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376" y="1930344"/>
            <a:ext cx="2645539" cy="395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3086FF9A-F19B-C41E-85A2-0623196C5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838" y="837925"/>
            <a:ext cx="762740" cy="762740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25198770-9139-1C54-E48E-8241ED31679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96" y="1230599"/>
            <a:ext cx="330740" cy="3307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4F972B-6408-CD3A-A463-FE7A6DBAD9A3}"/>
              </a:ext>
            </a:extLst>
          </p:cNvPr>
          <p:cNvSpPr txBox="1"/>
          <p:nvPr/>
        </p:nvSpPr>
        <p:spPr>
          <a:xfrm>
            <a:off x="8832098" y="2111061"/>
            <a:ext cx="279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SaaS to do our jobs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Bespoke apps in IaaS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BCC58-B2BD-D3CC-4CB6-78742CE0190A}"/>
              </a:ext>
            </a:extLst>
          </p:cNvPr>
          <p:cNvSpPr txBox="1"/>
          <p:nvPr/>
        </p:nvSpPr>
        <p:spPr>
          <a:xfrm>
            <a:off x="8810681" y="3120419"/>
            <a:ext cx="220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5G, Fibre, FTTP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(Super Fast!)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6EC8C5-B3EA-E21D-4A58-C6AFF61C2DEC}"/>
              </a:ext>
            </a:extLst>
          </p:cNvPr>
          <p:cNvSpPr txBox="1"/>
          <p:nvPr/>
        </p:nvSpPr>
        <p:spPr>
          <a:xfrm>
            <a:off x="8793589" y="5094338"/>
            <a:ext cx="269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Distributed SD-WAN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ZTNA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583249D-A488-9C09-3602-CC306A7A2D8B}"/>
              </a:ext>
            </a:extLst>
          </p:cNvPr>
          <p:cNvSpPr/>
          <p:nvPr/>
        </p:nvSpPr>
        <p:spPr>
          <a:xfrm>
            <a:off x="7839105" y="3592331"/>
            <a:ext cx="954932" cy="5770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3BD7CD-C5A8-E68F-729B-003BAE0B82C3}"/>
              </a:ext>
            </a:extLst>
          </p:cNvPr>
          <p:cNvSpPr txBox="1"/>
          <p:nvPr/>
        </p:nvSpPr>
        <p:spPr>
          <a:xfrm>
            <a:off x="9105931" y="154817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Public Cloud </a:t>
            </a:r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D1CCF6D7-2C8C-9F4A-A5C5-9819AC8FAEE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17" y="6077925"/>
            <a:ext cx="519159" cy="5191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8E5A31-8831-6943-748A-A91F09BAA4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646C73-EC50-3529-CFC2-1B893CC81C6D}"/>
              </a:ext>
            </a:extLst>
          </p:cNvPr>
          <p:cNvSpPr txBox="1"/>
          <p:nvPr/>
        </p:nvSpPr>
        <p:spPr>
          <a:xfrm>
            <a:off x="369011" y="48727"/>
            <a:ext cx="836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ilroy Bold"/>
              </a:rPr>
              <a:t>The Evolution of Comms - JJ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9D269-9D4D-F66D-8AAC-D5B71D1DBEDC}"/>
              </a:ext>
            </a:extLst>
          </p:cNvPr>
          <p:cNvSpPr txBox="1"/>
          <p:nvPr/>
        </p:nvSpPr>
        <p:spPr>
          <a:xfrm>
            <a:off x="907047" y="3147474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Gilroy"/>
                <a:ea typeface="Roboto" panose="02000000000000000000" pitchFamily="2" charset="0"/>
              </a:rPr>
              <a:t>Network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70DD6-A359-15B8-A7E9-002F7C51765F}"/>
              </a:ext>
            </a:extLst>
          </p:cNvPr>
          <p:cNvSpPr txBox="1"/>
          <p:nvPr/>
        </p:nvSpPr>
        <p:spPr>
          <a:xfrm>
            <a:off x="2738131" y="4056493"/>
            <a:ext cx="229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Corporate PCs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Wired LAN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IP Handsets</a:t>
            </a:r>
          </a:p>
          <a:p>
            <a:endParaRPr lang="en-GB" sz="1400" b="1">
              <a:latin typeface="Gilroy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475FEC-F7E7-1249-3178-B5B4E435F45D}"/>
              </a:ext>
            </a:extLst>
          </p:cNvPr>
          <p:cNvSpPr txBox="1"/>
          <p:nvPr/>
        </p:nvSpPr>
        <p:spPr>
          <a:xfrm>
            <a:off x="5771962" y="4061260"/>
            <a:ext cx="2293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Wireless &amp; BYOD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Remote Access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Softphones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B38E26-316D-1A9C-65B5-EF1CC7A0A72E}"/>
              </a:ext>
            </a:extLst>
          </p:cNvPr>
          <p:cNvSpPr txBox="1"/>
          <p:nvPr/>
        </p:nvSpPr>
        <p:spPr>
          <a:xfrm>
            <a:off x="8806231" y="4064443"/>
            <a:ext cx="229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Gilroy"/>
                <a:ea typeface="Roboto" panose="02000000000000000000" pitchFamily="2" charset="0"/>
              </a:rPr>
              <a:t>Work from anywhere!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Web Browser</a:t>
            </a:r>
          </a:p>
          <a:p>
            <a:r>
              <a:rPr lang="en-GB" sz="1400" b="1">
                <a:latin typeface="Gilroy"/>
                <a:ea typeface="Roboto" panose="02000000000000000000" pitchFamily="2" charset="0"/>
              </a:rPr>
              <a:t>WebRTC</a:t>
            </a:r>
          </a:p>
          <a:p>
            <a:endParaRPr lang="en-GB" sz="1400" b="1">
              <a:latin typeface="Gilroy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9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0D0FC1-D437-D09E-312B-CB2071B26E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C1387C0C-9341-5561-1AA0-F8FC80B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AE22A-A613-D153-6FCC-053EDB7A04C5}"/>
              </a:ext>
            </a:extLst>
          </p:cNvPr>
          <p:cNvSpPr txBox="1"/>
          <p:nvPr/>
        </p:nvSpPr>
        <p:spPr>
          <a:xfrm>
            <a:off x="2688171" y="1491691"/>
            <a:ext cx="5141856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Number of </a:t>
            </a:r>
          </a:p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Connected Devices </a:t>
            </a:r>
          </a:p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In 2013</a:t>
            </a:r>
          </a:p>
        </p:txBody>
      </p:sp>
    </p:spTree>
    <p:extLst>
      <p:ext uri="{BB962C8B-B14F-4D97-AF65-F5344CB8AC3E}">
        <p14:creationId xmlns:p14="http://schemas.microsoft.com/office/powerpoint/2010/main" val="191143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57C961-CB0C-8E98-B5E9-EE6267FF79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F0C78A5-CC7D-9E20-8F86-7436B717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9A47F-D9AD-D039-953D-917C64E0D03B}"/>
              </a:ext>
            </a:extLst>
          </p:cNvPr>
          <p:cNvSpPr txBox="1"/>
          <p:nvPr/>
        </p:nvSpPr>
        <p:spPr>
          <a:xfrm>
            <a:off x="2710748" y="1378802"/>
            <a:ext cx="5141856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Number of </a:t>
            </a:r>
          </a:p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Connected Devices </a:t>
            </a:r>
          </a:p>
          <a:p>
            <a:pPr algn="ctr"/>
            <a:r>
              <a:rPr lang="en-GB" sz="4800" b="1">
                <a:solidFill>
                  <a:schemeClr val="bg1"/>
                </a:solidFill>
                <a:latin typeface="Gilroy Bold"/>
              </a:rPr>
              <a:t>In 2022</a:t>
            </a:r>
          </a:p>
        </p:txBody>
      </p:sp>
    </p:spTree>
    <p:extLst>
      <p:ext uri="{BB962C8B-B14F-4D97-AF65-F5344CB8AC3E}">
        <p14:creationId xmlns:p14="http://schemas.microsoft.com/office/powerpoint/2010/main" val="48424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205F19-FE75-0BF8-D759-6B8C12B25FEA}"/>
              </a:ext>
            </a:extLst>
          </p:cNvPr>
          <p:cNvSpPr/>
          <p:nvPr/>
        </p:nvSpPr>
        <p:spPr>
          <a:xfrm>
            <a:off x="0" y="-74803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89AE9FF-FFF2-3805-A744-2C8F0DB3AB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16" y="-36425"/>
            <a:ext cx="800015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51F51-285F-8E30-B73E-276C0CE6E392}"/>
              </a:ext>
            </a:extLst>
          </p:cNvPr>
          <p:cNvSpPr txBox="1"/>
          <p:nvPr/>
        </p:nvSpPr>
        <p:spPr>
          <a:xfrm>
            <a:off x="777600" y="3930934"/>
            <a:ext cx="5953296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Organisational and Staff Expectations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3760A-280B-0546-4DFB-63767F47BCA3}"/>
              </a:ext>
            </a:extLst>
          </p:cNvPr>
          <p:cNvSpPr txBox="1"/>
          <p:nvPr/>
        </p:nvSpPr>
        <p:spPr>
          <a:xfrm>
            <a:off x="792928" y="1574725"/>
            <a:ext cx="5109540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Huge Increase in Attack Surface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84212-01C0-82BE-D9A5-8B0F298A2DE6}"/>
              </a:ext>
            </a:extLst>
          </p:cNvPr>
          <p:cNvSpPr txBox="1"/>
          <p:nvPr/>
        </p:nvSpPr>
        <p:spPr>
          <a:xfrm>
            <a:off x="798008" y="2455638"/>
            <a:ext cx="76995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>
                <a:solidFill>
                  <a:schemeClr val="bg1"/>
                </a:solidFill>
                <a:latin typeface="Gilroy"/>
                <a:ea typeface="Calibri" panose="020F0502020204030204" pitchFamily="34" charset="0"/>
                <a:cs typeface="Times New Roman" panose="02020603050405020304" pitchFamily="18" charset="0"/>
              </a:rPr>
              <a:t>Connected Devices / Internet of Things (IoT)</a:t>
            </a:r>
            <a:endParaRPr lang="en-GB" sz="2800">
              <a:solidFill>
                <a:schemeClr val="bg1"/>
              </a:solidFill>
              <a:effectLst/>
              <a:latin typeface="Gilro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A06A1-3FAA-7ADC-8DC7-A98F521E13FB}"/>
              </a:ext>
            </a:extLst>
          </p:cNvPr>
          <p:cNvSpPr txBox="1"/>
          <p:nvPr/>
        </p:nvSpPr>
        <p:spPr>
          <a:xfrm>
            <a:off x="792928" y="2057129"/>
            <a:ext cx="2858475" cy="800219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Lack of Visibility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BAAD9A-2F08-DDF5-9E6A-4DD88E38DA8A}"/>
              </a:ext>
            </a:extLst>
          </p:cNvPr>
          <p:cNvSpPr txBox="1"/>
          <p:nvPr/>
        </p:nvSpPr>
        <p:spPr>
          <a:xfrm>
            <a:off x="777600" y="3482914"/>
            <a:ext cx="3685176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Speed of Deployment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A33F01-AE4F-A8F0-5BF1-4448DC4C4032}"/>
              </a:ext>
            </a:extLst>
          </p:cNvPr>
          <p:cNvSpPr txBox="1"/>
          <p:nvPr/>
        </p:nvSpPr>
        <p:spPr>
          <a:xfrm>
            <a:off x="777600" y="4840045"/>
            <a:ext cx="203953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Shadow IT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6C5223-AD4C-B748-13F8-082BC749AE12}"/>
              </a:ext>
            </a:extLst>
          </p:cNvPr>
          <p:cNvSpPr txBox="1"/>
          <p:nvPr/>
        </p:nvSpPr>
        <p:spPr>
          <a:xfrm>
            <a:off x="777600" y="4378539"/>
            <a:ext cx="5065041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-Bold"/>
                <a:ea typeface="Calibri" panose="020F0502020204030204" pitchFamily="34" charset="0"/>
                <a:cs typeface="Times New Roman"/>
              </a:rPr>
              <a:t> Sophistication of Cyber Threats</a:t>
            </a:r>
            <a:r>
              <a:rPr lang="en-GB" sz="2800">
                <a:solidFill>
                  <a:schemeClr val="bg1"/>
                </a:solidFill>
                <a:latin typeface="Gilroy-Bold"/>
                <a:ea typeface="Calibri" panose="020F0502020204030204" pitchFamily="34" charset="0"/>
                <a:cs typeface="Times New Roman"/>
              </a:rPr>
              <a:t> </a:t>
            </a:r>
            <a:endParaRPr lang="en-GB" sz="2800">
              <a:solidFill>
                <a:schemeClr val="bg1"/>
              </a:solidFill>
              <a:effectLst/>
              <a:latin typeface="Gilroy-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>
              <a:latin typeface="Gilroy-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DDDBA-DCB8-42D7-53D8-26C2C000A32C}"/>
              </a:ext>
            </a:extLst>
          </p:cNvPr>
          <p:cNvSpPr txBox="1"/>
          <p:nvPr/>
        </p:nvSpPr>
        <p:spPr>
          <a:xfrm>
            <a:off x="777600" y="5313313"/>
            <a:ext cx="324479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"/>
                <a:ea typeface="Calibri" panose="020F0502020204030204" pitchFamily="34" charset="0"/>
                <a:cs typeface="Times New Roman" panose="02020603050405020304" pitchFamily="18" charset="0"/>
              </a:rPr>
              <a:t> Compliance Needs </a:t>
            </a:r>
          </a:p>
          <a:p>
            <a:endParaRPr lang="en-GB"/>
          </a:p>
        </p:txBody>
      </p: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492DC281-3C57-9DD4-08ED-706A355B93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8" y="1480820"/>
            <a:ext cx="3504454" cy="4098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3A4F2-30CD-B04B-5F21-3E0871385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BEA75-F25E-1F79-BB4C-4E61C32E7089}"/>
              </a:ext>
            </a:extLst>
          </p:cNvPr>
          <p:cNvSpPr txBox="1"/>
          <p:nvPr/>
        </p:nvSpPr>
        <p:spPr>
          <a:xfrm>
            <a:off x="661267" y="79835"/>
            <a:ext cx="6410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ilroy Bold"/>
              </a:rPr>
              <a:t>The Challenges We Face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E9F7E-CB8A-171D-CB2F-3CF3E422082A}"/>
              </a:ext>
            </a:extLst>
          </p:cNvPr>
          <p:cNvSpPr txBox="1"/>
          <p:nvPr/>
        </p:nvSpPr>
        <p:spPr>
          <a:xfrm>
            <a:off x="798007" y="2951542"/>
            <a:ext cx="357989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ffectLst/>
                <a:latin typeface="Gilroy"/>
                <a:ea typeface="Calibri" panose="020F0502020204030204" pitchFamily="34" charset="0"/>
                <a:cs typeface="Times New Roman"/>
              </a:rPr>
              <a:t>X</a:t>
            </a:r>
            <a:r>
              <a:rPr lang="en-GB" sz="2800">
                <a:solidFill>
                  <a:schemeClr val="bg1"/>
                </a:solidFill>
                <a:effectLst/>
                <a:latin typeface="Gilroy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800">
                <a:solidFill>
                  <a:schemeClr val="bg1"/>
                </a:solidFill>
                <a:latin typeface="Gilroy"/>
                <a:ea typeface="Calibri" panose="020F0502020204030204" pitchFamily="34" charset="0"/>
                <a:cs typeface="Times New Roman"/>
              </a:rPr>
              <a:t>Doing more with Less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06396-F514-3C98-E1EE-8706A212C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0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9C859-9D64-3841-C8BF-000A02854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7" y="153470"/>
            <a:ext cx="2120645" cy="633607"/>
          </a:xfrm>
          <a:prstGeom prst="rect">
            <a:avLst/>
          </a:prstGeom>
        </p:spPr>
      </p:pic>
      <p:pic>
        <p:nvPicPr>
          <p:cNvPr id="5" name="Picture 4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673A06FF-F0E1-FBE5-F583-07B63BFC9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73"/>
            <a:ext cx="12878124" cy="6439062"/>
          </a:xfrm>
          <a:prstGeom prst="rect">
            <a:avLst/>
          </a:prstGeom>
        </p:spPr>
      </p:pic>
      <p:pic>
        <p:nvPicPr>
          <p:cNvPr id="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BBAD1-B884-3C2C-BF6D-12337B797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429" y="1111909"/>
            <a:ext cx="2847256" cy="1442408"/>
          </a:xfrm>
          <a:prstGeom prst="rect">
            <a:avLst/>
          </a:prstGeom>
        </p:spPr>
      </p:pic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821F6D0-1A1D-9C5F-5E69-91591358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834" y="596292"/>
            <a:ext cx="3275162" cy="24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70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b7e3b19-0970-4316-9734-8b71eedffc5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053E275CCB30429D62695E6D66E2F3" ma:contentTypeVersion="16" ma:contentTypeDescription="Create a new document." ma:contentTypeScope="" ma:versionID="f0eadc62acd3ed6982165395b3a267d0">
  <xsd:schema xmlns:xsd="http://www.w3.org/2001/XMLSchema" xmlns:xs="http://www.w3.org/2001/XMLSchema" xmlns:p="http://schemas.microsoft.com/office/2006/metadata/properties" xmlns:ns2="ae1b7cd0-99e4-479a-b90e-163814fdfbc8" xmlns:ns3="b3a26637-604a-4f8c-84fa-3ef4fc615a9e" targetNamespace="http://schemas.microsoft.com/office/2006/metadata/properties" ma:root="true" ma:fieldsID="bce35775ec203897c5da71a46220a6a7" ns2:_="" ns3:_="">
    <xsd:import namespace="ae1b7cd0-99e4-479a-b90e-163814fdfbc8"/>
    <xsd:import namespace="b3a26637-604a-4f8c-84fa-3ef4fc615a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b7cd0-99e4-479a-b90e-163814fdf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4ae184b-9278-4393-b793-f933303b57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26637-604a-4f8c-84fa-3ef4fc615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f6a2d-8f86-43eb-a65d-9c80acdb1f82}" ma:internalName="TaxCatchAll" ma:showField="CatchAllData" ma:web="b3a26637-604a-4f8c-84fa-3ef4fc615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4F4B0A-104A-4ECD-8C31-369EABD70D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7A0BC-E29D-4491-92F3-9D35CC600DCE}">
  <ds:schemaRefs>
    <ds:schemaRef ds:uri="ae1b7cd0-99e4-479a-b90e-163814fdfbc8"/>
    <ds:schemaRef ds:uri="b3a26637-604a-4f8c-84fa-3ef4fc615a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756</Words>
  <Application>Microsoft Office PowerPoint</Application>
  <PresentationFormat>Widescreen</PresentationFormat>
  <Paragraphs>165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Gilroy</vt:lpstr>
      <vt:lpstr>Gilroy Bold</vt:lpstr>
      <vt:lpstr>Gilroy Regular</vt:lpstr>
      <vt:lpstr>Gilroy SemiBold</vt:lpstr>
      <vt:lpstr>Gilroy-Bold</vt:lpstr>
      <vt:lpstr>Gilroy-Regular</vt:lpstr>
      <vt:lpstr>Poppins</vt:lpstr>
      <vt:lpstr>Symbol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Cooper</dc:creator>
  <cp:lastModifiedBy>Simon Dobson</cp:lastModifiedBy>
  <cp:revision>7</cp:revision>
  <dcterms:created xsi:type="dcterms:W3CDTF">2022-09-28T16:38:29Z</dcterms:created>
  <dcterms:modified xsi:type="dcterms:W3CDTF">2022-10-06T13:52:24Z</dcterms:modified>
</cp:coreProperties>
</file>