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3"/>
    <p:sldMasterId id="2147483805" r:id="rId4"/>
  </p:sldMasterIdLst>
  <p:notesMasterIdLst>
    <p:notesMasterId r:id="rId25"/>
  </p:notesMasterIdLst>
  <p:sldIdLst>
    <p:sldId id="2141411375" r:id="rId5"/>
    <p:sldId id="304" r:id="rId6"/>
    <p:sldId id="2141411378" r:id="rId7"/>
    <p:sldId id="353" r:id="rId8"/>
    <p:sldId id="2353" r:id="rId9"/>
    <p:sldId id="1830142801" r:id="rId10"/>
    <p:sldId id="258" r:id="rId11"/>
    <p:sldId id="2141411429" r:id="rId12"/>
    <p:sldId id="2141411430" r:id="rId13"/>
    <p:sldId id="1830142815" r:id="rId14"/>
    <p:sldId id="2141411435" r:id="rId15"/>
    <p:sldId id="1830142804" r:id="rId16"/>
    <p:sldId id="1830142805" r:id="rId17"/>
    <p:sldId id="1830142812" r:id="rId18"/>
    <p:sldId id="2141411432" r:id="rId19"/>
    <p:sldId id="2141411434" r:id="rId20"/>
    <p:sldId id="356" r:id="rId21"/>
    <p:sldId id="1830142808" r:id="rId22"/>
    <p:sldId id="2141411379" r:id="rId23"/>
    <p:sldId id="249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E9934-E5C1-4FC0-BCF7-E9FE665C90DB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6DAF-0D8B-4653-9EAB-DFB9D5A2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4AD77-1635-47A2-B1DF-7B91E89EBE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6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C22B9-6368-462A-8E77-D8EB52FD0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1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D8A8-C999-446C-8A5D-84C0E4B829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1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D8A8-C999-446C-8A5D-84C0E4B829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8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D8A8-C999-446C-8A5D-84C0E4B829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D8A8-C999-446C-8A5D-84C0E4B829B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0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https://fournet.co.uk/solutions-and-services/agile-interaction-recorder/</a:t>
            </a:r>
          </a:p>
          <a:p>
            <a:r>
              <a:rPr lang="en-GB" dirty="0"/>
              <a:t>https://fournet.co.uk/solutions-and-services/ucaas-analytics</a:t>
            </a:r>
          </a:p>
          <a:p>
            <a:r>
              <a:rPr lang="en-GB" dirty="0"/>
              <a:t>https://fournet.co.uk/solutions-and-services/unified-communications-collaboration/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D8A8-C999-446C-8A5D-84C0E4B829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7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B21F7-9F09-4F4A-A874-0813F92F62B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7BB1-7E4B-D26A-1B00-8DDC45B72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D42DC-D8F2-F8EA-BEAA-CA66C3940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A46F-2F68-076B-2066-19F2F55A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6A88-6600-F321-984D-CB54E1B8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AB0C4-A4E1-67C8-9DBD-CCFF567D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95B2-9160-AFEB-82D1-EF2FC0E0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1D0EF-1F23-A5C8-F07C-740D9D847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910E-EDB1-5C60-E45B-F0C7C5BD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7A9BA-2F40-6475-74F1-B7FA6903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3DC6C-7D56-59E6-5CFD-1F95E2A2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26795-7C6D-1469-4731-745799C38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3D35F-8A22-C40B-E557-36324FDA0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A3E7-0531-38D6-68CA-6664CB08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B78A-4328-2148-0CA5-5D53FF04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C1EBA-33CF-5C16-0F07-959F2F85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6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4D8DEC-7DA5-4343-A9B3-E660FCB2CD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07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2FD45C-5F4A-C542-8854-268E52A48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6507" y="669925"/>
            <a:ext cx="2460395" cy="714031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C8B9B16-3A38-8F41-92B8-19ACF6A75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174" y="2013679"/>
            <a:ext cx="4897572" cy="1547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chemeClr val="bg1"/>
                </a:solidFill>
                <a:latin typeface="Gilroy Bold" panose="00000800000000000000" pitchFamily="50" charset="0"/>
              </a:defRPr>
            </a:lvl1pPr>
            <a:lvl2pPr marL="457200" indent="0">
              <a:buNone/>
              <a:defRPr sz="5500" b="1">
                <a:solidFill>
                  <a:srgbClr val="EE0E30"/>
                </a:solidFill>
                <a:latin typeface="Gilroy" pitchFamily="2" charset="77"/>
              </a:defRPr>
            </a:lvl2pPr>
            <a:lvl3pPr marL="914400" indent="0">
              <a:buNone/>
              <a:defRPr sz="5500" b="1">
                <a:solidFill>
                  <a:srgbClr val="EE0E30"/>
                </a:solidFill>
                <a:latin typeface="Gilroy" pitchFamily="2" charset="77"/>
              </a:defRPr>
            </a:lvl3pPr>
            <a:lvl4pPr marL="1371600" indent="0">
              <a:buNone/>
              <a:defRPr sz="5500" b="1">
                <a:solidFill>
                  <a:srgbClr val="EE0E30"/>
                </a:solidFill>
                <a:latin typeface="Gilroy" pitchFamily="2" charset="77"/>
              </a:defRPr>
            </a:lvl4pPr>
            <a:lvl5pPr marL="1828800" indent="0">
              <a:buNone/>
              <a:defRPr sz="5500" b="1">
                <a:solidFill>
                  <a:srgbClr val="EE0E30"/>
                </a:solidFill>
                <a:latin typeface="Gilroy" pitchFamily="2" charset="77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738F09D-ACF5-9944-8F44-0FDB4A85A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6505" y="6099473"/>
            <a:ext cx="3135312" cy="40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Gilroy" panose="00000400000000000000" pitchFamily="50" charset="0"/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A1011DF-E768-4144-A668-E5FE1E2F8F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6505" y="5788025"/>
            <a:ext cx="3135312" cy="40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Gilroy Bold" panose="00000800000000000000" pitchFamily="50" charset="0"/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7" name="Picture 6" descr="A picture containing hat&#10;&#10;Description automatically generated">
            <a:extLst>
              <a:ext uri="{FF2B5EF4-FFF2-40B4-BE49-F238E27FC236}">
                <a16:creationId xmlns:a16="http://schemas.microsoft.com/office/drawing/2014/main" id="{76C567F3-E1E0-48E5-8212-76F255A53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5372" y="1742427"/>
            <a:ext cx="4518940" cy="3368206"/>
          </a:xfrm>
          <a:prstGeom prst="rect">
            <a:avLst/>
          </a:prstGeom>
        </p:spPr>
      </p:pic>
      <p:pic>
        <p:nvPicPr>
          <p:cNvPr id="9" name="Picture 8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1CEE2AB2-4C74-4EDB-A625-3DB20CBD77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2648" y="3550082"/>
            <a:ext cx="3405448" cy="278690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804A7D3-314C-4BEE-AEB1-C2AA87E775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7722" y="3654765"/>
            <a:ext cx="2987299" cy="2444708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3078216B-42F9-4426-992C-8B46ED0C25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97476" y="863211"/>
            <a:ext cx="2993395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0B867CB-B0C3-4B18-8CF8-A65384AD74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521" y="1346774"/>
            <a:ext cx="11067617" cy="4854575"/>
          </a:xfrm>
          <a:prstGeom prst="rect">
            <a:avLst/>
          </a:prstGeom>
        </p:spPr>
        <p:txBody>
          <a:bodyPr/>
          <a:lstStyle>
            <a:lvl1pPr>
              <a:defRPr>
                <a:latin typeface="Gilroy" panose="00000400000000000000" pitchFamily="50" charset="0"/>
              </a:defRPr>
            </a:lvl1pPr>
            <a:lvl2pPr>
              <a:defRPr>
                <a:latin typeface="Gilroy" panose="00000400000000000000" pitchFamily="50" charset="0"/>
              </a:defRPr>
            </a:lvl2pPr>
            <a:lvl3pPr>
              <a:defRPr>
                <a:latin typeface="Gilroy" panose="00000400000000000000" pitchFamily="50" charset="0"/>
              </a:defRPr>
            </a:lvl3pPr>
            <a:lvl4pPr>
              <a:defRPr>
                <a:latin typeface="Gilroy" panose="00000400000000000000" pitchFamily="50" charset="0"/>
              </a:defRPr>
            </a:lvl4pPr>
            <a:lvl5pPr>
              <a:defRPr>
                <a:latin typeface="Gilroy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46CDCEB-6EF9-436D-ACAF-AD21A9EE7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521" y="399415"/>
            <a:ext cx="11067617" cy="7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Gilroy Bold" panose="00000800000000000000" pitchFamily="50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F1B74CD-0356-41B1-A53B-F6B86DC79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03444" y="-1907861"/>
            <a:ext cx="6440134" cy="40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F53D32-8092-AA4C-8732-04DADAF24A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07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9363DA-B866-DC4A-BE90-4A3F209D4C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0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14DA620-4255-E04C-99F7-9D636B8E6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3675" y="2546350"/>
            <a:ext cx="4365625" cy="1871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1">
                <a:solidFill>
                  <a:schemeClr val="bg1"/>
                </a:solidFill>
                <a:latin typeface="Gilroy Bold" panose="00000800000000000000" pitchFamily="50" charset="0"/>
              </a:defRPr>
            </a:lvl1pPr>
            <a:lvl2pPr>
              <a:defRPr sz="5500" b="1">
                <a:solidFill>
                  <a:srgbClr val="ED0E30"/>
                </a:solidFill>
                <a:latin typeface="Gilroy" pitchFamily="2" charset="77"/>
              </a:defRPr>
            </a:lvl2pPr>
            <a:lvl3pPr>
              <a:defRPr sz="5500" b="1">
                <a:solidFill>
                  <a:srgbClr val="ED0E30"/>
                </a:solidFill>
                <a:latin typeface="Gilroy" pitchFamily="2" charset="77"/>
              </a:defRPr>
            </a:lvl3pPr>
            <a:lvl4pPr>
              <a:defRPr sz="5500" b="1">
                <a:solidFill>
                  <a:srgbClr val="ED0E30"/>
                </a:solidFill>
                <a:latin typeface="Gilroy" pitchFamily="2" charset="77"/>
              </a:defRPr>
            </a:lvl4pPr>
            <a:lvl5pPr>
              <a:defRPr sz="5500" b="1">
                <a:solidFill>
                  <a:srgbClr val="ED0E30"/>
                </a:solidFill>
                <a:latin typeface="Gilroy" pitchFamily="2" charset="77"/>
              </a:defRPr>
            </a:lvl5pPr>
          </a:lstStyle>
          <a:p>
            <a:pPr lvl="0"/>
            <a:r>
              <a:rPr lang="en-GB" err="1"/>
              <a:t>Trasnistion</a:t>
            </a:r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1A16D81-DEF1-AB4E-8CD2-47658F97E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3675" y="5788343"/>
            <a:ext cx="3025775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Gilroy Bold" panose="00000800000000000000" pitchFamily="50" charset="0"/>
              </a:defRPr>
            </a:lvl1pPr>
            <a:lvl2pPr marL="457200" indent="0">
              <a:buNone/>
              <a:defRPr sz="1600" b="1">
                <a:solidFill>
                  <a:srgbClr val="ED0E30"/>
                </a:solidFill>
                <a:latin typeface="Gilroy" pitchFamily="2" charset="77"/>
              </a:defRPr>
            </a:lvl2pPr>
            <a:lvl3pPr marL="914400" indent="0">
              <a:buNone/>
              <a:defRPr sz="1600" b="1">
                <a:solidFill>
                  <a:srgbClr val="ED0E30"/>
                </a:solidFill>
                <a:latin typeface="Gilroy" pitchFamily="2" charset="77"/>
              </a:defRPr>
            </a:lvl3pPr>
            <a:lvl4pPr marL="1371600" indent="0">
              <a:buNone/>
              <a:defRPr sz="1600" b="1">
                <a:solidFill>
                  <a:srgbClr val="ED0E30"/>
                </a:solidFill>
                <a:latin typeface="Gilroy" pitchFamily="2" charset="77"/>
              </a:defRPr>
            </a:lvl4pPr>
            <a:lvl5pPr marL="1828800" indent="0">
              <a:buNone/>
              <a:defRPr sz="1600" b="1">
                <a:solidFill>
                  <a:srgbClr val="ED0E30"/>
                </a:solidFill>
                <a:latin typeface="Gilroy" pitchFamily="2" charset="77"/>
              </a:defRPr>
            </a:lvl5pPr>
          </a:lstStyle>
          <a:p>
            <a:pPr lvl="0"/>
            <a:r>
              <a:rPr lang="en-GB"/>
              <a:t>Website Address</a:t>
            </a:r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6F8B5FA9-32A6-A44A-81F8-12A4157F8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3675" y="6102350"/>
            <a:ext cx="3641725" cy="43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Gilroy" pitchFamily="2" charset="77"/>
              </a:defRPr>
            </a:lvl1pPr>
          </a:lstStyle>
          <a:p>
            <a:pPr lvl="0"/>
            <a:r>
              <a:rPr lang="en-GB"/>
              <a:t>Contact Email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3C04F2-FC16-42DA-8B80-AD12FF018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6507" y="669925"/>
            <a:ext cx="3219845" cy="934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D88BFA-7041-4A38-99A5-22097ED5F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154" b="2233"/>
          <a:stretch/>
        </p:blipFill>
        <p:spPr>
          <a:xfrm>
            <a:off x="4431064" y="165572"/>
            <a:ext cx="7760936" cy="66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E989-896A-E975-7195-555618B74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A03E2-F8B5-CFEB-485C-7E1417A29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DBA8-ACFC-ED46-BBB6-B8BF18D5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CA7CB-BE3E-D006-6A4D-402F3D91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1A2F-FE6B-D37C-38FC-785A2310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1B7E-5DE1-05F6-C473-A85D4665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E0141-836E-9893-F8D5-4527CC34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7A6E-3884-66A7-BE47-48C6AA6C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48816-3898-17EB-F5E1-862E2F17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8BE34-1D03-7B4F-DE96-7AE5C1B9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5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295F-0194-6FBB-DD7C-A02FE88F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7C12E-FD7A-8397-E6CF-03417E43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0D454-835F-2D15-472C-8A6B9EF8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394A-E5D3-A33E-CBF9-F5ECC9FD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E881-E00E-D6F2-8F8E-AA8E2DB4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2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13D1-F450-2737-2F19-903D164F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FDA9-C5D6-1589-08F7-B8F585E39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FB21-BB36-1E02-5766-FD1E8A1BF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2E26-DAD3-0F28-0330-C2FC9233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9DB4-F08E-E447-ED45-450FD832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D77FA-EEAF-3CD9-4D99-D989F77C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EBE3-AEF0-17A9-432B-85741E2E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AA63-D1DF-BEDE-3D40-2CC875F6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2E3D-C911-8277-4D02-F417F1A0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3AC7C-52F4-A6B8-ACCB-FE512EF1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3386-9CD6-1240-7B3D-F99D13A2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9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7893-ED1D-4EAD-536D-0A6BE8A9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26DD5-5713-1AF0-5722-D1285826A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6BA7D-A715-062E-0E55-89ABFA7A8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69DFF-6C43-2FB3-4AE9-713C989A5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2CA7C-D81C-DDD0-6438-335C5B3AF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6C981-A96B-0285-B159-CBAE9D01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0961A-9671-FE0C-E82B-F95DDC53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FA5DC-2A9C-E5A5-5302-AA4819DF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0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AC6-C890-A17A-7FFD-B5D73501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F6628-16F1-6E55-52FA-4587178A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52AAF-D9B8-6C25-A976-30532CD1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BB7F9-F89E-42B2-32F4-2810171F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C02B3-FE62-2C2C-3DC4-B58CC43E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44375-E393-B98C-1CA7-43B18583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FD137-C1BA-C2C1-52D8-7E02D786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099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2332-9708-839E-04E1-127B805E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2D75-DC60-EB93-A1F7-DF1CFD73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05638-E81C-E53D-11EC-B65E6097B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4B365-60F4-5D64-70E2-2F695182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9E400-DA52-19A3-A5B0-F1F6D058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C133B-1287-96C4-AA53-82B9320D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0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3892-01B9-F73F-4349-6B8E1867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0E859-CD02-F6EE-B556-9FC19C26C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E87F4-2600-C4BC-36D4-5F9C9790F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624FA-28A1-01AD-192B-EE9B9417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5B87A-D168-4446-0499-995DD374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7544B-8869-0336-4B91-C168BE5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05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3F5B-2583-5A0F-0ADE-E3D7AAFB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CDE56-15E7-4BF9-22F0-2EF4D849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FD9FB-6F18-D03A-974A-6F20D73B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9E94-DB1F-3516-895A-600B263C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EAD4E-695B-BB7D-C9FC-CC60BCE1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26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73749-5EA6-2DCD-0D99-41D5E27E5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20D7F-8B7E-F683-C837-C10B48290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FBC0-B8C8-2443-D10E-996B2B8E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A65DC-FBE6-4C24-13CC-F3D2C155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946F4-12F1-70D8-CB83-FF2C02FD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20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0B867CB-B0C3-4B18-8CF8-A65384AD74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521" y="1346774"/>
            <a:ext cx="11067617" cy="4854575"/>
          </a:xfrm>
          <a:prstGeom prst="rect">
            <a:avLst/>
          </a:prstGeom>
        </p:spPr>
        <p:txBody>
          <a:bodyPr/>
          <a:lstStyle>
            <a:lvl1pPr>
              <a:defRPr>
                <a:latin typeface="Gilroy" panose="00000400000000000000" pitchFamily="50" charset="0"/>
              </a:defRPr>
            </a:lvl1pPr>
            <a:lvl2pPr>
              <a:defRPr>
                <a:latin typeface="Gilroy" panose="00000400000000000000" pitchFamily="50" charset="0"/>
              </a:defRPr>
            </a:lvl2pPr>
            <a:lvl3pPr>
              <a:defRPr>
                <a:latin typeface="Gilroy" panose="00000400000000000000" pitchFamily="50" charset="0"/>
              </a:defRPr>
            </a:lvl3pPr>
            <a:lvl4pPr>
              <a:defRPr>
                <a:latin typeface="Gilroy" panose="00000400000000000000" pitchFamily="50" charset="0"/>
              </a:defRPr>
            </a:lvl4pPr>
            <a:lvl5pPr>
              <a:defRPr>
                <a:latin typeface="Gilroy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46CDCEB-6EF9-436D-ACAF-AD21A9EE7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521" y="399415"/>
            <a:ext cx="11067617" cy="7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Gilroy Bold" panose="00000800000000000000" pitchFamily="50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F1B74CD-0356-41B1-A53B-F6B86DC79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03444" y="-1907861"/>
            <a:ext cx="6440134" cy="40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11E3-2137-3E0F-0C6A-9A62997A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FC70C-CDBE-CA87-3545-C2F8A169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C2E1-F7D1-28F0-8404-DA14A358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5325A-2590-3451-DDA9-3A55291C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5A6A-3ED6-F17E-04A4-CA3CAC1E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6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5CBD-0874-7159-C1A5-86B2B211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ACA8-2470-639D-2939-4163B7B3E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AB76D-6064-B270-8996-363D1A94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C0AD8-F68A-FE39-933B-919C4A6E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4240C-ED75-51AB-75CB-DFF0F5FD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94572-0FFA-9B65-5F48-A368E88E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8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0C7E-9565-C297-505E-57BE4F8C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DF4D2-FBE6-ADAF-AD71-71E7A3E1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6DEED-6D80-F6BD-9A50-1A2ADFB90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E2397-7A59-376E-0E5C-CD1D774B0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DB0C1-0E18-D967-C481-F379C880F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B78DA-92C1-BE78-1202-34840691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E5A88-378E-D3C5-6FA1-4AF90DFE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C62B0-DE90-2DE8-C0E9-E68E554F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D006-0050-39A3-F116-50EDC881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86F78-F5D5-8815-97F3-27D04462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9090C-7496-FC32-ED2D-6F0C6221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8B8FD-A2D6-6A94-489D-BD194794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5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50332-1B68-33C9-0719-1DB658AC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30160-909E-071C-AFCB-01836B1E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E466D-F0EA-5D45-6E51-7B90C176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9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C86-DF80-4F98-DC35-D1CA187B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1E96-3C8E-5896-ACA3-0A94409B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D61D9-D9D4-8486-17FA-6E3F3252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F684E-D5A0-06C9-6E4E-51EDA696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4839D-30D8-973B-ED49-76898583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F6DD1-CA95-EACB-0171-163E538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2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4FD3-9B84-8293-FD00-A01A933F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CC20D-2E06-BE2B-6799-689C19F9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27CA3-0C01-6269-A83A-8260EFC11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C0A72-2DE7-519B-7692-F6515466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CFE4A-ABDD-3E7C-E6AF-C64C8A2B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8D282-82B9-8393-C055-81F4CBF4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B421-BD5B-482D-1A57-4D4CDE2F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DF49-7F7A-65D6-81E3-62B1CA253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CB6C5-C4DA-424B-60F6-7910B1F7C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3192-75CF-446E-AEBC-5C1792A13BA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FA6A3-36FE-6731-4F5F-7EB143EE0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AA79-35B4-15B4-BC4D-9576F1C9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52EC-5988-4FCC-8F26-064FE824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686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BA877-A277-073F-4824-2A1447A8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9F158-4979-E443-3D08-8308189F3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A11AD-B85B-2900-4116-C2C702FBC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F0A3-37BB-428B-9997-3E652151860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2B19-11FF-934D-78C2-FF69FAF81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7EE75-E6E3-DA9B-A0B8-E689C007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BD5F-2B9D-483D-9BC9-6F2FB2BD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5E8F9-5535-4FD4-B0F2-CD9BF72CD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927" y="2476500"/>
            <a:ext cx="5063697" cy="1583079"/>
          </a:xfrm>
        </p:spPr>
        <p:txBody>
          <a:bodyPr/>
          <a:lstStyle/>
          <a:p>
            <a:r>
              <a:rPr lang="en-US" sz="5000"/>
              <a:t>Digital Transformation for a new era</a:t>
            </a:r>
            <a:endParaRPr lang="en-GB" sz="5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AFED9-18CC-433B-B560-51544AA7E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927" y="5683250"/>
            <a:ext cx="3135312" cy="400050"/>
          </a:xfrm>
        </p:spPr>
        <p:txBody>
          <a:bodyPr/>
          <a:lstStyle/>
          <a:p>
            <a:r>
              <a:rPr lang="en-GB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45036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3314F-BE3D-B893-C4A1-8C912AFE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6" y="5611856"/>
            <a:ext cx="9205758" cy="84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F07B8-53BA-9CFD-BDAC-D09A74798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6" y="4656780"/>
            <a:ext cx="9199661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B5CB15-3FED-786D-D77D-232097C87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65" y="3746388"/>
            <a:ext cx="9199661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4B48E-596B-8242-3DBE-57EE38C5D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4" y="2840251"/>
            <a:ext cx="9199661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AEFEC-751D-93C0-8245-8A7FCE4D1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63" y="1938084"/>
            <a:ext cx="9199661" cy="847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D31C9-4077-6E2A-2301-6DCC86BD8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66" y="1029819"/>
            <a:ext cx="9205758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B701D-0BE2-6DAB-1D99-59EB95CA7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66" y="128715"/>
            <a:ext cx="9199661" cy="841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228B0-B93F-05DF-5179-6A1424A009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011" y="398727"/>
            <a:ext cx="11334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E1D91-A8D9-E729-A603-C37E7627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52" y="983258"/>
            <a:ext cx="9572760" cy="535110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AEA0D2-F397-9669-4C2E-03EDECA5CA90}"/>
              </a:ext>
            </a:extLst>
          </p:cNvPr>
          <p:cNvSpPr txBox="1">
            <a:spLocks/>
          </p:cNvSpPr>
          <p:nvPr/>
        </p:nvSpPr>
        <p:spPr>
          <a:xfrm>
            <a:off x="437235" y="217986"/>
            <a:ext cx="11067617" cy="76436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/>
              <a:t>Public Cloud Partner Security</a:t>
            </a:r>
          </a:p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6374C4-3AB8-5C4F-D4E9-B66F4E08DB84}"/>
              </a:ext>
            </a:extLst>
          </p:cNvPr>
          <p:cNvCxnSpPr>
            <a:cxnSpLocks/>
          </p:cNvCxnSpPr>
          <p:nvPr/>
        </p:nvCxnSpPr>
        <p:spPr>
          <a:xfrm>
            <a:off x="9265920" y="1899920"/>
            <a:ext cx="190690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41D910-E769-50FA-0302-0B0042431A88}"/>
              </a:ext>
            </a:extLst>
          </p:cNvPr>
          <p:cNvCxnSpPr>
            <a:cxnSpLocks/>
          </p:cNvCxnSpPr>
          <p:nvPr/>
        </p:nvCxnSpPr>
        <p:spPr>
          <a:xfrm>
            <a:off x="9265919" y="4919345"/>
            <a:ext cx="190690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314001-E1B6-CFD5-2A0A-34F0128EECEB}"/>
              </a:ext>
            </a:extLst>
          </p:cNvPr>
          <p:cNvCxnSpPr>
            <a:cxnSpLocks/>
          </p:cNvCxnSpPr>
          <p:nvPr/>
        </p:nvCxnSpPr>
        <p:spPr>
          <a:xfrm>
            <a:off x="11238547" y="1913890"/>
            <a:ext cx="0" cy="300545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11A2EC-7C9F-8615-1747-D98F7EA9CC97}"/>
              </a:ext>
            </a:extLst>
          </p:cNvPr>
          <p:cNvSpPr txBox="1"/>
          <p:nvPr/>
        </p:nvSpPr>
        <p:spPr>
          <a:xfrm>
            <a:off x="9172573" y="4337006"/>
            <a:ext cx="240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Gilroy" panose="00000400000000000000"/>
              </a:rPr>
              <a:t>Sits Within </a:t>
            </a:r>
          </a:p>
          <a:p>
            <a:pPr algn="ctr"/>
            <a:r>
              <a:rPr lang="en-US" sz="1200">
                <a:solidFill>
                  <a:srgbClr val="FF0000"/>
                </a:solidFill>
                <a:latin typeface="Gilroy" panose="00000400000000000000"/>
              </a:rPr>
              <a:t>Public Cloud Trust Layer </a:t>
            </a:r>
            <a:endParaRPr lang="en-GB" sz="1200">
              <a:solidFill>
                <a:srgbClr val="FF0000"/>
              </a:solidFill>
              <a:latin typeface="Gilroy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9199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tic&#10;&#10;Description automatically generated with low confidence">
            <a:extLst>
              <a:ext uri="{FF2B5EF4-FFF2-40B4-BE49-F238E27FC236}">
                <a16:creationId xmlns:a16="http://schemas.microsoft.com/office/drawing/2014/main" id="{37D24F57-6EC2-E75B-9C31-77909D7B8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36" y="1833722"/>
            <a:ext cx="8897885" cy="5809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553F7-0DF8-FC96-61E5-F1CAF9D043AF}"/>
              </a:ext>
            </a:extLst>
          </p:cNvPr>
          <p:cNvSpPr txBox="1"/>
          <p:nvPr/>
        </p:nvSpPr>
        <p:spPr>
          <a:xfrm>
            <a:off x="2363627" y="1664445"/>
            <a:ext cx="3504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roy" panose="00000600000000000000" pitchFamily="50" charset="0"/>
              </a:rPr>
              <a:t>Internet – Via Secure Internet 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6CF72-1055-DCC1-7462-D8964A685236}"/>
              </a:ext>
            </a:extLst>
          </p:cNvPr>
          <p:cNvSpPr txBox="1"/>
          <p:nvPr/>
        </p:nvSpPr>
        <p:spPr>
          <a:xfrm>
            <a:off x="447531" y="5758531"/>
            <a:ext cx="443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Gilroy" panose="00000600000000000000" pitchFamily="50" charset="0"/>
              </a:rPr>
              <a:t>FortiGate SDWAN over FourNet provided 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7B7A4-ED08-7A76-6C40-07A61668C7E4}"/>
              </a:ext>
            </a:extLst>
          </p:cNvPr>
          <p:cNvSpPr txBox="1"/>
          <p:nvPr/>
        </p:nvSpPr>
        <p:spPr>
          <a:xfrm>
            <a:off x="6031584" y="2095921"/>
            <a:ext cx="5150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roy" panose="00000600000000000000" pitchFamily="50" charset="0"/>
              </a:rPr>
              <a:t>Agile WAN peered with customer WAN at shared DC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DCE3D-3043-8F9E-AD51-C17F3866DD03}"/>
              </a:ext>
            </a:extLst>
          </p:cNvPr>
          <p:cNvSpPr txBox="1"/>
          <p:nvPr/>
        </p:nvSpPr>
        <p:spPr>
          <a:xfrm>
            <a:off x="377932" y="2833924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roy" panose="00000600000000000000" pitchFamily="50" charset="0"/>
              </a:rPr>
              <a:t>Agile WAN peered with customer </a:t>
            </a:r>
          </a:p>
          <a:p>
            <a:r>
              <a:rPr lang="en-GB" sz="1600">
                <a:latin typeface="Gilroy" panose="00000600000000000000" pitchFamily="50" charset="0"/>
              </a:rPr>
              <a:t>WAN at shared DC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31A6B-65D8-D8A9-5788-87D5B2276E7E}"/>
              </a:ext>
            </a:extLst>
          </p:cNvPr>
          <p:cNvSpPr txBox="1"/>
          <p:nvPr/>
        </p:nvSpPr>
        <p:spPr>
          <a:xfrm>
            <a:off x="8042066" y="3157089"/>
            <a:ext cx="243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roy" panose="00000600000000000000" pitchFamily="50" charset="0"/>
              </a:rPr>
              <a:t>Bring your WAN to Agile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7DBDD-0548-EA6E-4809-AB8A320CE555}"/>
              </a:ext>
            </a:extLst>
          </p:cNvPr>
          <p:cNvSpPr txBox="1"/>
          <p:nvPr/>
        </p:nvSpPr>
        <p:spPr>
          <a:xfrm>
            <a:off x="8539860" y="5130356"/>
            <a:ext cx="321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Gilroy" panose="00000600000000000000" pitchFamily="50" charset="0"/>
              </a:rPr>
              <a:t>FourNet </a:t>
            </a:r>
            <a:r>
              <a:rPr lang="en-GB" sz="1600" dirty="0" err="1">
                <a:latin typeface="Gilroy" panose="00000600000000000000" pitchFamily="50" charset="0"/>
              </a:rPr>
              <a:t>PoP</a:t>
            </a:r>
            <a:r>
              <a:rPr lang="en-GB" sz="1600" dirty="0">
                <a:latin typeface="Gilroy" panose="00000600000000000000" pitchFamily="50" charset="0"/>
              </a:rPr>
              <a:t>, ARK Corsham and Farnborough for Cross-Connect to Crown Hosting.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236037-F49B-C22B-B784-8B77A01CD7BB}"/>
              </a:ext>
            </a:extLst>
          </p:cNvPr>
          <p:cNvSpPr txBox="1">
            <a:spLocks/>
          </p:cNvSpPr>
          <p:nvPr/>
        </p:nvSpPr>
        <p:spPr>
          <a:xfrm>
            <a:off x="210971" y="178553"/>
            <a:ext cx="11067617" cy="764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>
                <a:solidFill>
                  <a:schemeClr val="tx1"/>
                </a:solidFill>
                <a:latin typeface="Gilroy-Bold" panose="00000800000000000000" pitchFamily="50" charset="0"/>
              </a:rPr>
              <a:t>Connectivity options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ACFFB8-6426-669C-45B3-2C105DBA4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40" y="4031610"/>
            <a:ext cx="2083275" cy="62244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BAE9805-DBFF-3B3B-4C3A-892BD8BE1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304" y="217870"/>
            <a:ext cx="2090058" cy="6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hematic&#10;&#10;Description automatically generated with low confidence">
            <a:extLst>
              <a:ext uri="{FF2B5EF4-FFF2-40B4-BE49-F238E27FC236}">
                <a16:creationId xmlns:a16="http://schemas.microsoft.com/office/drawing/2014/main" id="{83018067-A0C4-E0F1-DA98-6D6A1BAB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7" y="1529655"/>
            <a:ext cx="8897885" cy="58093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57E631-04C1-28E2-96F1-C0139FE12FF6}"/>
              </a:ext>
            </a:extLst>
          </p:cNvPr>
          <p:cNvSpPr txBox="1"/>
          <p:nvPr/>
        </p:nvSpPr>
        <p:spPr>
          <a:xfrm>
            <a:off x="7343212" y="1822136"/>
            <a:ext cx="263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Gilroy" panose="00000600000000000000" pitchFamily="50" charset="0"/>
              </a:defRPr>
            </a:lvl1pPr>
          </a:lstStyle>
          <a:p>
            <a:r>
              <a:rPr lang="en-GB"/>
              <a:t>FortiGate Next Gen Firewalls</a:t>
            </a:r>
          </a:p>
          <a:p>
            <a:r>
              <a:rPr lang="en-GB"/>
              <a:t>controls traffic ingress/Egress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B2EEF-F7F5-B7E8-2271-AFE8962A35A7}"/>
              </a:ext>
            </a:extLst>
          </p:cNvPr>
          <p:cNvSpPr txBox="1"/>
          <p:nvPr/>
        </p:nvSpPr>
        <p:spPr>
          <a:xfrm>
            <a:off x="627640" y="5439876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Gilroy" panose="00000600000000000000" pitchFamily="50" charset="0"/>
              </a:rPr>
              <a:t>FortiGate SDWAN over </a:t>
            </a:r>
          </a:p>
          <a:p>
            <a:pPr algn="ctr"/>
            <a:r>
              <a:rPr lang="en-GB" sz="1600" dirty="0">
                <a:latin typeface="Gilroy" panose="00000600000000000000" pitchFamily="50" charset="0"/>
              </a:rPr>
              <a:t>FourNet provided 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35FED-9C4E-5B2B-A1A7-B4945489E7D8}"/>
              </a:ext>
            </a:extLst>
          </p:cNvPr>
          <p:cNvSpPr txBox="1"/>
          <p:nvPr/>
        </p:nvSpPr>
        <p:spPr>
          <a:xfrm>
            <a:off x="2336984" y="1321835"/>
            <a:ext cx="183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Gilroy" panose="00000600000000000000" pitchFamily="50" charset="0"/>
              </a:defRPr>
            </a:lvl1pPr>
          </a:lstStyle>
          <a:p>
            <a:r>
              <a:rPr lang="en-GB"/>
              <a:t>CREST Accredited IT</a:t>
            </a:r>
          </a:p>
          <a:p>
            <a:r>
              <a:rPr lang="en-GB"/>
              <a:t> Health check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30F50-64DE-1990-D21E-E779E66C327E}"/>
              </a:ext>
            </a:extLst>
          </p:cNvPr>
          <p:cNvSpPr txBox="1"/>
          <p:nvPr/>
        </p:nvSpPr>
        <p:spPr>
          <a:xfrm>
            <a:off x="627640" y="2407547"/>
            <a:ext cx="326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Gilroy" panose="00000600000000000000" pitchFamily="50" charset="0"/>
              </a:rPr>
              <a:t>Intrusion Protection System IPS, DDoS Protection Options; </a:t>
            </a:r>
            <a:r>
              <a:rPr lang="en-GB" sz="1400" err="1">
                <a:latin typeface="Gilroy" panose="00000600000000000000" pitchFamily="50" charset="0"/>
              </a:rPr>
              <a:t>FortiDeceptor</a:t>
            </a:r>
            <a:r>
              <a:rPr lang="en-GB" sz="1400">
                <a:latin typeface="Gilroy" panose="00000600000000000000" pitchFamily="50" charset="0"/>
              </a:rPr>
              <a:t>, </a:t>
            </a:r>
            <a:r>
              <a:rPr lang="en-GB" sz="1400" err="1">
                <a:latin typeface="Gilroy" panose="00000600000000000000" pitchFamily="50" charset="0"/>
              </a:rPr>
              <a:t>FortiSandbox</a:t>
            </a:r>
            <a:r>
              <a:rPr lang="en-GB" sz="1600">
                <a:latin typeface="Gilroy" panose="00000600000000000000" pitchFamily="50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97FDA0-B6CC-A700-841B-2AA746883DFB}"/>
              </a:ext>
            </a:extLst>
          </p:cNvPr>
          <p:cNvSpPr txBox="1"/>
          <p:nvPr/>
        </p:nvSpPr>
        <p:spPr>
          <a:xfrm>
            <a:off x="9344088" y="3024530"/>
            <a:ext cx="263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Gilroy" panose="00000600000000000000" pitchFamily="50" charset="0"/>
              </a:defRPr>
            </a:lvl1pPr>
          </a:lstStyle>
          <a:p>
            <a:r>
              <a:rPr lang="en-GB"/>
              <a:t>Vulnerability Scanning</a:t>
            </a:r>
          </a:p>
          <a:p>
            <a:r>
              <a:rPr lang="en-GB"/>
              <a:t> and remediation programme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C5B19A-23A7-4BAE-8B49-22CF9F54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17" y="3647133"/>
            <a:ext cx="3359344" cy="1080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97EC0F-4341-CDB5-D8D5-5339413DD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34826" y="4565349"/>
            <a:ext cx="1171575" cy="1905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769A00-C02B-F54F-EFE3-F20E57A5EB22}"/>
              </a:ext>
            </a:extLst>
          </p:cNvPr>
          <p:cNvSpPr txBox="1"/>
          <p:nvPr/>
        </p:nvSpPr>
        <p:spPr>
          <a:xfrm>
            <a:off x="9544943" y="4783224"/>
            <a:ext cx="191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Gilroy" panose="00000600000000000000" pitchFamily="50" charset="0"/>
              </a:defRPr>
            </a:lvl1pPr>
          </a:lstStyle>
          <a:p>
            <a:r>
              <a:rPr lang="en-GB"/>
              <a:t>Cyber Essentials Plus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832F1C-53B9-E32B-196E-AE13E2EF6BCC}"/>
              </a:ext>
            </a:extLst>
          </p:cNvPr>
          <p:cNvSpPr txBox="1"/>
          <p:nvPr/>
        </p:nvSpPr>
        <p:spPr>
          <a:xfrm>
            <a:off x="5020793" y="1736433"/>
            <a:ext cx="178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Gilroy" panose="00000600000000000000" pitchFamily="50" charset="0"/>
              </a:defRPr>
            </a:lvl1pPr>
          </a:lstStyle>
          <a:p>
            <a:r>
              <a:rPr lang="en-GB"/>
              <a:t>PCI-DSS Descoping </a:t>
            </a:r>
          </a:p>
          <a:p>
            <a:r>
              <a:rPr lang="en-GB"/>
              <a:t>SAQ/</a:t>
            </a:r>
            <a:r>
              <a:rPr lang="en-GB" err="1"/>
              <a:t>AoC</a:t>
            </a:r>
            <a:endParaRPr lang="en-GB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55A80361-D423-30CB-9A11-E721A5567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49" y="4660114"/>
            <a:ext cx="693238" cy="584774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8772D5-6D8C-2578-03BF-6B5DDF57D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64" y="5643536"/>
            <a:ext cx="1199569" cy="8243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0F3DDF-7AFE-BA22-D9F9-EFC0A66A6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710183">
            <a:off x="5517220" y="5513947"/>
            <a:ext cx="581025" cy="60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4113C8B-1517-2CCC-731B-E12482EA333E}"/>
              </a:ext>
            </a:extLst>
          </p:cNvPr>
          <p:cNvSpPr txBox="1"/>
          <p:nvPr/>
        </p:nvSpPr>
        <p:spPr>
          <a:xfrm>
            <a:off x="7459941" y="5957143"/>
            <a:ext cx="178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Gilroy" panose="00000600000000000000" pitchFamily="50" charset="0"/>
              </a:defRPr>
            </a:lvl1pPr>
          </a:lstStyle>
          <a:p>
            <a:r>
              <a:rPr lang="en-GB"/>
              <a:t>ISO27001 Controls.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5D6D1E7-CB4F-7400-351D-5DCB6BDA2193}"/>
              </a:ext>
            </a:extLst>
          </p:cNvPr>
          <p:cNvSpPr txBox="1">
            <a:spLocks/>
          </p:cNvSpPr>
          <p:nvPr/>
        </p:nvSpPr>
        <p:spPr>
          <a:xfrm>
            <a:off x="224680" y="272519"/>
            <a:ext cx="11067617" cy="764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>
                <a:solidFill>
                  <a:schemeClr val="tx1"/>
                </a:solidFill>
              </a:rPr>
              <a:t>Agile Cloud Cyber Security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8AE1EA-2D94-46CF-A257-3B4117D04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141" y="1241554"/>
            <a:ext cx="967548" cy="5375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A9005D-222D-F890-E174-6F1B43FC86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8098" y="1358175"/>
            <a:ext cx="388886" cy="5119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53C9FF3-1682-3D2B-8DDC-DF588863C803}"/>
              </a:ext>
            </a:extLst>
          </p:cNvPr>
          <p:cNvSpPr/>
          <p:nvPr/>
        </p:nvSpPr>
        <p:spPr>
          <a:xfrm rot="18240069">
            <a:off x="5409017" y="5645434"/>
            <a:ext cx="780655" cy="52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E899F-8744-90EB-BF02-521CEC5961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6046" y="1889439"/>
            <a:ext cx="301016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10350-FB1F-515F-2970-1F78AD5176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3603" y="2781642"/>
            <a:ext cx="485775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F68BCD-6B78-E52E-E0B1-67784C20A0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176" y="4667567"/>
            <a:ext cx="1182518" cy="77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3406E-2C78-E93C-3524-908B77DE45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668" y="2639854"/>
            <a:ext cx="301016" cy="30482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99B24DB-478C-2747-F903-AEE10BF8DF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8304" y="217870"/>
            <a:ext cx="2090058" cy="6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FA15E5-E30E-010F-B274-68E37310DBA6}"/>
              </a:ext>
            </a:extLst>
          </p:cNvPr>
          <p:cNvSpPr/>
          <p:nvPr/>
        </p:nvSpPr>
        <p:spPr>
          <a:xfrm>
            <a:off x="-17129" y="0"/>
            <a:ext cx="12192000" cy="69342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CF42B0-6A10-A13A-CCF6-84444EC1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61" y="-2071597"/>
            <a:ext cx="14813067" cy="151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91FD3B-8AA3-5671-8621-19CFEBC3FA90}"/>
              </a:ext>
            </a:extLst>
          </p:cNvPr>
          <p:cNvSpPr/>
          <p:nvPr/>
        </p:nvSpPr>
        <p:spPr>
          <a:xfrm>
            <a:off x="3935492" y="2137018"/>
            <a:ext cx="2811515" cy="2583963"/>
          </a:xfrm>
          <a:prstGeom prst="ellipse">
            <a:avLst/>
          </a:prstGeom>
          <a:noFill/>
          <a:ln w="6350">
            <a:solidFill>
              <a:srgbClr val="F0F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75CAE-0C99-DCEE-242B-3A96370FC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108" y="3263192"/>
            <a:ext cx="2246962" cy="3190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A97D62-B0C9-899D-8633-762FD489150F}"/>
              </a:ext>
            </a:extLst>
          </p:cNvPr>
          <p:cNvSpPr/>
          <p:nvPr/>
        </p:nvSpPr>
        <p:spPr>
          <a:xfrm>
            <a:off x="1767731" y="2635468"/>
            <a:ext cx="1786759" cy="1587062"/>
          </a:xfrm>
          <a:prstGeom prst="ellipse">
            <a:avLst/>
          </a:prstGeom>
          <a:noFill/>
          <a:ln>
            <a:solidFill>
              <a:srgbClr val="EE0F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73ECDD-7177-A0E8-8B6E-AEE9ECC50863}"/>
              </a:ext>
            </a:extLst>
          </p:cNvPr>
          <p:cNvSpPr/>
          <p:nvPr/>
        </p:nvSpPr>
        <p:spPr>
          <a:xfrm>
            <a:off x="2986614" y="4763417"/>
            <a:ext cx="1786759" cy="1587062"/>
          </a:xfrm>
          <a:prstGeom prst="ellipse">
            <a:avLst/>
          </a:prstGeom>
          <a:noFill/>
          <a:ln>
            <a:solidFill>
              <a:srgbClr val="EE0F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8A5785-4D1B-89C5-54FD-663B26AB47E6}"/>
              </a:ext>
            </a:extLst>
          </p:cNvPr>
          <p:cNvSpPr/>
          <p:nvPr/>
        </p:nvSpPr>
        <p:spPr>
          <a:xfrm>
            <a:off x="3042112" y="390450"/>
            <a:ext cx="1786759" cy="1587062"/>
          </a:xfrm>
          <a:prstGeom prst="ellipse">
            <a:avLst/>
          </a:prstGeom>
          <a:noFill/>
          <a:ln>
            <a:solidFill>
              <a:srgbClr val="EE0F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65DF08-D1AD-256F-BA5D-5E764CB9DEE7}"/>
              </a:ext>
            </a:extLst>
          </p:cNvPr>
          <p:cNvSpPr/>
          <p:nvPr/>
        </p:nvSpPr>
        <p:spPr>
          <a:xfrm>
            <a:off x="5861285" y="390450"/>
            <a:ext cx="1786759" cy="1587062"/>
          </a:xfrm>
          <a:prstGeom prst="ellipse">
            <a:avLst/>
          </a:prstGeom>
          <a:noFill/>
          <a:ln>
            <a:solidFill>
              <a:srgbClr val="EE0F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99F795-77B5-4407-1F33-6F69CCF1F9C6}"/>
              </a:ext>
            </a:extLst>
          </p:cNvPr>
          <p:cNvSpPr/>
          <p:nvPr/>
        </p:nvSpPr>
        <p:spPr>
          <a:xfrm>
            <a:off x="7076462" y="2635468"/>
            <a:ext cx="1786759" cy="1587062"/>
          </a:xfrm>
          <a:prstGeom prst="ellipse">
            <a:avLst/>
          </a:prstGeom>
          <a:noFill/>
          <a:ln>
            <a:solidFill>
              <a:srgbClr val="EE0F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685ED0-156F-85FD-25CB-E3A503DF8005}"/>
              </a:ext>
            </a:extLst>
          </p:cNvPr>
          <p:cNvSpPr/>
          <p:nvPr/>
        </p:nvSpPr>
        <p:spPr>
          <a:xfrm>
            <a:off x="5853627" y="4727282"/>
            <a:ext cx="1786759" cy="1587062"/>
          </a:xfrm>
          <a:prstGeom prst="ellipse">
            <a:avLst/>
          </a:prstGeom>
          <a:noFill/>
          <a:ln>
            <a:solidFill>
              <a:srgbClr val="EE0F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62B0E0-808A-13F5-30E3-4353BF634762}"/>
              </a:ext>
            </a:extLst>
          </p:cNvPr>
          <p:cNvSpPr txBox="1"/>
          <p:nvPr/>
        </p:nvSpPr>
        <p:spPr>
          <a:xfrm>
            <a:off x="6068568" y="939817"/>
            <a:ext cx="13035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UK Gov 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Data Centres</a:t>
            </a:r>
          </a:p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18B21-0C15-CCC3-FA13-8400F3E68D62}"/>
              </a:ext>
            </a:extLst>
          </p:cNvPr>
          <p:cNvSpPr txBox="1"/>
          <p:nvPr/>
        </p:nvSpPr>
        <p:spPr>
          <a:xfrm>
            <a:off x="7196232" y="3212873"/>
            <a:ext cx="15472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Managed DDoS 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Edge Defence</a:t>
            </a:r>
          </a:p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D031E-AD26-2E40-7081-5004564AAB08}"/>
              </a:ext>
            </a:extLst>
          </p:cNvPr>
          <p:cNvSpPr txBox="1"/>
          <p:nvPr/>
        </p:nvSpPr>
        <p:spPr>
          <a:xfrm>
            <a:off x="5997217" y="5401195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CSA V3 Controls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2309EB-97DD-2837-3F4D-73CDDC3E8E41}"/>
              </a:ext>
            </a:extLst>
          </p:cNvPr>
          <p:cNvSpPr txBox="1"/>
          <p:nvPr/>
        </p:nvSpPr>
        <p:spPr>
          <a:xfrm>
            <a:off x="3079844" y="5236360"/>
            <a:ext cx="1505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NCSC Cloud 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Security Principles</a:t>
            </a:r>
          </a:p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82A37-244C-E14C-163F-3016571DFD17}"/>
              </a:ext>
            </a:extLst>
          </p:cNvPr>
          <p:cNvSpPr txBox="1"/>
          <p:nvPr/>
        </p:nvSpPr>
        <p:spPr>
          <a:xfrm>
            <a:off x="1945903" y="3074373"/>
            <a:ext cx="1449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Cabinet Office </a:t>
            </a:r>
          </a:p>
          <a:p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Security Policy </a:t>
            </a:r>
          </a:p>
          <a:p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Framework</a:t>
            </a:r>
          </a:p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291788-28C1-4528-15CA-50DEF6D9C081}"/>
              </a:ext>
            </a:extLst>
          </p:cNvPr>
          <p:cNvSpPr txBox="1"/>
          <p:nvPr/>
        </p:nvSpPr>
        <p:spPr>
          <a:xfrm>
            <a:off x="3042674" y="894402"/>
            <a:ext cx="16979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SC/DV 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Gilroy" panose="00000600000000000000" pitchFamily="50" charset="0"/>
              </a:rPr>
              <a:t>Cleared Engineers</a:t>
            </a:r>
          </a:p>
          <a:p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0A97D-6EFF-C86E-FBFF-116537028E94}"/>
              </a:ext>
            </a:extLst>
          </p:cNvPr>
          <p:cNvCxnSpPr/>
          <p:nvPr/>
        </p:nvCxnSpPr>
        <p:spPr>
          <a:xfrm>
            <a:off x="4413703" y="1903274"/>
            <a:ext cx="275361" cy="387316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01558-D46F-F966-C80E-12E67F47D2A3}"/>
              </a:ext>
            </a:extLst>
          </p:cNvPr>
          <p:cNvCxnSpPr>
            <a:cxnSpLocks/>
          </p:cNvCxnSpPr>
          <p:nvPr/>
        </p:nvCxnSpPr>
        <p:spPr>
          <a:xfrm>
            <a:off x="6096000" y="4525596"/>
            <a:ext cx="189186" cy="311655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82536-723B-BE65-EFA3-6EFBB2E8791C}"/>
              </a:ext>
            </a:extLst>
          </p:cNvPr>
          <p:cNvCxnSpPr>
            <a:cxnSpLocks/>
          </p:cNvCxnSpPr>
          <p:nvPr/>
        </p:nvCxnSpPr>
        <p:spPr>
          <a:xfrm flipH="1">
            <a:off x="6008090" y="1885777"/>
            <a:ext cx="350669" cy="420713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56CD03-663E-87CD-4D83-BB0ADF326F14}"/>
              </a:ext>
            </a:extLst>
          </p:cNvPr>
          <p:cNvCxnSpPr>
            <a:cxnSpLocks/>
          </p:cNvCxnSpPr>
          <p:nvPr/>
        </p:nvCxnSpPr>
        <p:spPr>
          <a:xfrm flipH="1">
            <a:off x="4376131" y="4551306"/>
            <a:ext cx="305275" cy="34565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56D2CC-9427-8620-5DDE-7150E08F4A4E}"/>
              </a:ext>
            </a:extLst>
          </p:cNvPr>
          <p:cNvCxnSpPr>
            <a:cxnSpLocks/>
          </p:cNvCxnSpPr>
          <p:nvPr/>
        </p:nvCxnSpPr>
        <p:spPr>
          <a:xfrm>
            <a:off x="3585840" y="3422698"/>
            <a:ext cx="305785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AD07F6-33D4-8697-4F7C-4D1669420534}"/>
              </a:ext>
            </a:extLst>
          </p:cNvPr>
          <p:cNvCxnSpPr>
            <a:cxnSpLocks/>
          </p:cNvCxnSpPr>
          <p:nvPr/>
        </p:nvCxnSpPr>
        <p:spPr>
          <a:xfrm>
            <a:off x="6747006" y="3422698"/>
            <a:ext cx="305785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0564B7-552A-55AB-5FE3-08B160BFEB90}"/>
              </a:ext>
            </a:extLst>
          </p:cNvPr>
          <p:cNvSpPr txBox="1"/>
          <p:nvPr/>
        </p:nvSpPr>
        <p:spPr>
          <a:xfrm>
            <a:off x="8138375" y="571236"/>
            <a:ext cx="354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E0F30"/>
                </a:solidFill>
                <a:latin typeface="Gilroy-Bold" panose="00000800000000000000" pitchFamily="50" charset="0"/>
              </a:rPr>
              <a:t>AN</a:t>
            </a:r>
            <a:r>
              <a:rPr lang="en-GB">
                <a:solidFill>
                  <a:schemeClr val="bg1"/>
                </a:solidFill>
                <a:latin typeface="Gilroy-Bold" panose="00000800000000000000" pitchFamily="50" charset="0"/>
              </a:rPr>
              <a:t>TEN</a:t>
            </a:r>
            <a:r>
              <a:rPr lang="en-GB">
                <a:solidFill>
                  <a:srgbClr val="EE0F30"/>
                </a:solidFill>
                <a:latin typeface="Gilroy-Bold" panose="00000800000000000000" pitchFamily="50" charset="0"/>
              </a:rPr>
              <a:t>NA</a:t>
            </a:r>
            <a:r>
              <a:rPr lang="en-GB">
                <a:solidFill>
                  <a:schemeClr val="bg1"/>
                </a:solidFill>
                <a:latin typeface="Gilroy-Bold" panose="00000800000000000000" pitchFamily="50" charset="0"/>
              </a:rPr>
              <a:t> Cloud Cyber Security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C58626-F466-C0E6-3D72-F531937F69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6887" y="1163782"/>
            <a:ext cx="11067617" cy="5111811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Agile Cloud and ANTENNA have shared functionality and connectivity to all higher order services.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Teams Direct Routing</a:t>
            </a:r>
          </a:p>
          <a:p>
            <a:pPr marL="457200" lvl="1" indent="0">
              <a:buNone/>
            </a:pPr>
            <a:r>
              <a:rPr lang="en-GB" sz="2000" dirty="0"/>
              <a:t>	- Gamma SIP trunks, inc. STCM Business Continuity Platform</a:t>
            </a:r>
          </a:p>
          <a:p>
            <a:pPr marL="457200" lvl="1" indent="0">
              <a:buNone/>
            </a:pPr>
            <a:r>
              <a:rPr lang="en-GB" sz="2000" dirty="0"/>
              <a:t>	- FourNet AIR records SIP and Teams Endpoints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Avaya UC Core</a:t>
            </a:r>
          </a:p>
          <a:p>
            <a:pPr lvl="2"/>
            <a:r>
              <a:rPr lang="en-GB" sz="1800" dirty="0"/>
              <a:t>Desktop Handset, can short-dial Teams endpoints.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FourNet UC Hybrid</a:t>
            </a:r>
          </a:p>
          <a:p>
            <a:pPr lvl="2"/>
            <a:r>
              <a:rPr lang="en-GB" sz="1800" dirty="0"/>
              <a:t>Desktop Handset, integrated with Teams, both devices share DDI, resilient to Teams outage. 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FourNet UC Power</a:t>
            </a:r>
          </a:p>
          <a:p>
            <a:pPr lvl="2"/>
            <a:r>
              <a:rPr lang="en-GB" sz="1800" dirty="0"/>
              <a:t>UC Hybrid with Voice Conferencing 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FourNet Mobile</a:t>
            </a:r>
          </a:p>
          <a:p>
            <a:pPr lvl="2"/>
            <a:r>
              <a:rPr lang="en-GB" sz="1800" dirty="0"/>
              <a:t>Agile registered Mobile, Powered by EE, shares DDI with Desktop handset and Teams</a:t>
            </a:r>
          </a:p>
          <a:p>
            <a:pPr lvl="2"/>
            <a:r>
              <a:rPr lang="en-GB" sz="1800" dirty="0"/>
              <a:t>Voice recording, analytics and web content-filtering.</a:t>
            </a:r>
          </a:p>
          <a:p>
            <a:pPr lvl="2"/>
            <a:endParaRPr lang="en-GB" sz="1800" dirty="0"/>
          </a:p>
          <a:p>
            <a:pPr lvl="1"/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CF9C5-2F96-A2A2-0849-E427CE789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Agile Cloud Functionality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EAC83-60E4-5DFA-7344-31F4BC81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56" y="1664673"/>
            <a:ext cx="2802210" cy="19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7102C-3933-9432-2E59-8155A5E2B3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520" y="1596538"/>
            <a:ext cx="11067617" cy="4854575"/>
          </a:xfrm>
        </p:spPr>
        <p:txBody>
          <a:bodyPr/>
          <a:lstStyle/>
          <a:p>
            <a:pPr lvl="1"/>
            <a:r>
              <a:rPr lang="en-GB" sz="2000" dirty="0">
                <a:solidFill>
                  <a:srgbClr val="EE0F30"/>
                </a:solidFill>
              </a:rPr>
              <a:t>Voice Contact Centre </a:t>
            </a:r>
          </a:p>
          <a:p>
            <a:pPr lvl="2"/>
            <a:r>
              <a:rPr lang="en-GB" sz="1800" dirty="0"/>
              <a:t>Avaya Elite Contact Centre, inc. CMS </a:t>
            </a:r>
            <a:r>
              <a:rPr lang="en-GB" sz="1800" dirty="0" err="1"/>
              <a:t>Geomant</a:t>
            </a:r>
            <a:r>
              <a:rPr lang="en-GB" sz="1800" dirty="0"/>
              <a:t> Wallboards</a:t>
            </a:r>
          </a:p>
          <a:p>
            <a:pPr lvl="2"/>
            <a:r>
              <a:rPr lang="en-GB" sz="1800" dirty="0"/>
              <a:t>Premise or SaaS Verint WFO</a:t>
            </a:r>
          </a:p>
          <a:p>
            <a:pPr lvl="2"/>
            <a:r>
              <a:rPr lang="en-GB" sz="1800" dirty="0" err="1"/>
              <a:t>Calabrio</a:t>
            </a:r>
            <a:r>
              <a:rPr lang="en-GB" sz="1800" dirty="0"/>
              <a:t> SaaS</a:t>
            </a:r>
          </a:p>
          <a:p>
            <a:pPr lvl="2"/>
            <a:r>
              <a:rPr lang="en-GB" sz="1800" dirty="0"/>
              <a:t>FourNet AIR Recording and QM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Omni-Channel Contact Centre</a:t>
            </a:r>
          </a:p>
          <a:p>
            <a:pPr lvl="2"/>
            <a:r>
              <a:rPr lang="en-GB" sz="1800" dirty="0"/>
              <a:t>Public Cloud Partners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Analytics</a:t>
            </a:r>
          </a:p>
          <a:p>
            <a:pPr lvl="2"/>
            <a:r>
              <a:rPr lang="en-GB" sz="1800" dirty="0"/>
              <a:t>Partnered with Tiger allows us to provide analytics on all SIP and Teams environments</a:t>
            </a:r>
          </a:p>
          <a:p>
            <a:pPr lvl="1"/>
            <a:r>
              <a:rPr lang="en-GB" sz="2000" dirty="0">
                <a:solidFill>
                  <a:srgbClr val="EE0F30"/>
                </a:solidFill>
              </a:rPr>
              <a:t>Monitoring </a:t>
            </a:r>
          </a:p>
          <a:p>
            <a:pPr lvl="2"/>
            <a:r>
              <a:rPr lang="en-GB" sz="1800" dirty="0"/>
              <a:t>Partnered with </a:t>
            </a:r>
            <a:r>
              <a:rPr lang="en-GB" sz="1800" dirty="0" err="1"/>
              <a:t>Virsae</a:t>
            </a:r>
            <a:r>
              <a:rPr lang="en-GB" sz="1800" dirty="0"/>
              <a:t>, enhanced with FourNet IP, the Agile platform has a powerful  monitoring platform ensuring the resilience of customer NGNs right through to Hybrid Worker desktop issues.  (see slide below)</a:t>
            </a:r>
          </a:p>
          <a:p>
            <a:pPr lvl="1"/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6D0B9-758D-C31D-4B11-069796BC9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Agile Cloud Functionality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BD8AC-6EC3-61ED-051B-EE907F3E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16" y="2735520"/>
            <a:ext cx="2469094" cy="69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48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5F5A-4908-B65F-F10E-EF49F75E8B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Recording Analytics &amp;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17EA2-C13B-7B2A-B513-37D74214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1" y="4729373"/>
            <a:ext cx="1627923" cy="1665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A3E53-2758-6466-A463-4492FFAC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3" y="5120778"/>
            <a:ext cx="4191000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3F3DA0-65CD-D1AD-C9CA-1560B99A8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0" y="1772192"/>
            <a:ext cx="1201730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35B5A-4CF0-96D2-BEB2-1CDA2F4C7ABE}"/>
              </a:ext>
            </a:extLst>
          </p:cNvPr>
          <p:cNvSpPr txBox="1"/>
          <p:nvPr/>
        </p:nvSpPr>
        <p:spPr>
          <a:xfrm>
            <a:off x="525007" y="1283321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ESP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19545-EAF5-906A-1BB4-095E98B5FB23}"/>
              </a:ext>
            </a:extLst>
          </p:cNvPr>
          <p:cNvSpPr txBox="1"/>
          <p:nvPr/>
        </p:nvSpPr>
        <p:spPr>
          <a:xfrm>
            <a:off x="5611590" y="4002737"/>
            <a:ext cx="293561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/>
              <a:t>FourSight : Diagnostic Dialler</a:t>
            </a:r>
          </a:p>
        </p:txBody>
      </p:sp>
    </p:spTree>
    <p:extLst>
      <p:ext uri="{BB962C8B-B14F-4D97-AF65-F5344CB8AC3E}">
        <p14:creationId xmlns:p14="http://schemas.microsoft.com/office/powerpoint/2010/main" val="95422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28C70F-8182-8FBD-99D1-792C6A694A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0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66718-6611-ECBB-172E-096A82F40169}"/>
              </a:ext>
            </a:extLst>
          </p:cNvPr>
          <p:cNvSpPr/>
          <p:nvPr/>
        </p:nvSpPr>
        <p:spPr>
          <a:xfrm>
            <a:off x="0" y="2126658"/>
            <a:ext cx="12192000" cy="3386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942C70C-0B65-C3D2-BD8A-C1A6439B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71" y="2126658"/>
            <a:ext cx="12192000" cy="338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7171E4-9FF8-75B6-4173-1DE9A109110D}"/>
              </a:ext>
            </a:extLst>
          </p:cNvPr>
          <p:cNvSpPr txBox="1">
            <a:spLocks/>
          </p:cNvSpPr>
          <p:nvPr/>
        </p:nvSpPr>
        <p:spPr>
          <a:xfrm>
            <a:off x="473521" y="399415"/>
            <a:ext cx="11067617" cy="764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>
                <a:solidFill>
                  <a:schemeClr val="bg1"/>
                </a:solidFill>
              </a:rPr>
              <a:t>Our Agile Cloud RoadMap</a:t>
            </a:r>
          </a:p>
        </p:txBody>
      </p:sp>
    </p:spTree>
    <p:extLst>
      <p:ext uri="{BB962C8B-B14F-4D97-AF65-F5344CB8AC3E}">
        <p14:creationId xmlns:p14="http://schemas.microsoft.com/office/powerpoint/2010/main" val="201423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F5D71-F5F8-1E54-F814-0C1CFA958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3675" y="2546350"/>
            <a:ext cx="4976036" cy="1871663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355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D00AA9-1E4E-4EB9-A00A-4C3001E9E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507" y="2746046"/>
            <a:ext cx="6014693" cy="1871663"/>
          </a:xfrm>
        </p:spPr>
        <p:txBody>
          <a:bodyPr>
            <a:normAutofit fontScale="55000" lnSpcReduction="20000"/>
          </a:bodyPr>
          <a:lstStyle/>
          <a:p>
            <a:r>
              <a:rPr lang="en-GB" sz="4800" dirty="0"/>
              <a:t>Evolution of Cloud and FourNet Roadmap</a:t>
            </a:r>
          </a:p>
          <a:p>
            <a:endParaRPr lang="en-GB" sz="4800" dirty="0"/>
          </a:p>
          <a:p>
            <a:r>
              <a:rPr lang="en-GB" sz="4800" dirty="0"/>
              <a:t>Stuart Williams</a:t>
            </a:r>
          </a:p>
          <a:p>
            <a:r>
              <a:rPr lang="en-GB" sz="4800" dirty="0"/>
              <a:t>Chief Technology Officer</a:t>
            </a:r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791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FF913-EEB9-48DC-94D4-47D533586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217" y="2848191"/>
            <a:ext cx="4669614" cy="1871663"/>
          </a:xfrm>
        </p:spPr>
        <p:txBody>
          <a:bodyPr/>
          <a:lstStyle/>
          <a:p>
            <a:r>
              <a:rPr lang="en-GB" sz="5400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9971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51">
            <a:extLst>
              <a:ext uri="{FF2B5EF4-FFF2-40B4-BE49-F238E27FC236}">
                <a16:creationId xmlns:a16="http://schemas.microsoft.com/office/drawing/2014/main" id="{775459E5-C054-0145-8907-11CA20C07AC8}"/>
              </a:ext>
            </a:extLst>
          </p:cNvPr>
          <p:cNvSpPr/>
          <p:nvPr/>
        </p:nvSpPr>
        <p:spPr>
          <a:xfrm>
            <a:off x="2954343" y="355199"/>
            <a:ext cx="6230492" cy="5673614"/>
          </a:xfrm>
          <a:custGeom>
            <a:avLst/>
            <a:gdLst>
              <a:gd name="connsiteX0" fmla="*/ 3152409 w 6304816"/>
              <a:gd name="connsiteY0" fmla="*/ 5592614 h 5592671"/>
              <a:gd name="connsiteX1" fmla="*/ 6020741 w 6304816"/>
              <a:gd name="connsiteY1" fmla="*/ 5592614 h 5592671"/>
              <a:gd name="connsiteX2" fmla="*/ 6267095 w 6304816"/>
              <a:gd name="connsiteY2" fmla="*/ 5168356 h 5592671"/>
              <a:gd name="connsiteX3" fmla="*/ 3398763 w 6304816"/>
              <a:gd name="connsiteY3" fmla="*/ 143024 h 5592671"/>
              <a:gd name="connsiteX4" fmla="*/ 2906054 w 6304816"/>
              <a:gd name="connsiteY4" fmla="*/ 143024 h 5592671"/>
              <a:gd name="connsiteX5" fmla="*/ 37722 w 6304816"/>
              <a:gd name="connsiteY5" fmla="*/ 5168414 h 5592671"/>
              <a:gd name="connsiteX6" fmla="*/ 284076 w 6304816"/>
              <a:gd name="connsiteY6" fmla="*/ 5592672 h 5592671"/>
              <a:gd name="connsiteX7" fmla="*/ 3152409 w 6304816"/>
              <a:gd name="connsiteY7" fmla="*/ 5592672 h 55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4816" h="5592671">
                <a:moveTo>
                  <a:pt x="3152409" y="5592614"/>
                </a:moveTo>
                <a:lnTo>
                  <a:pt x="6020741" y="5592614"/>
                </a:lnTo>
                <a:cubicBezTo>
                  <a:pt x="6238463" y="5592614"/>
                  <a:pt x="6375031" y="5357493"/>
                  <a:pt x="6267095" y="5168356"/>
                </a:cubicBezTo>
                <a:lnTo>
                  <a:pt x="3398763" y="143024"/>
                </a:lnTo>
                <a:cubicBezTo>
                  <a:pt x="3289902" y="-47675"/>
                  <a:pt x="3014915" y="-47675"/>
                  <a:pt x="2906054" y="143024"/>
                </a:cubicBezTo>
                <a:lnTo>
                  <a:pt x="37722" y="5168414"/>
                </a:lnTo>
                <a:cubicBezTo>
                  <a:pt x="-70214" y="5357493"/>
                  <a:pt x="66354" y="5592672"/>
                  <a:pt x="284076" y="5592672"/>
                </a:cubicBezTo>
                <a:lnTo>
                  <a:pt x="3152409" y="5592672"/>
                </a:lnTo>
                <a:close/>
              </a:path>
            </a:pathLst>
          </a:custGeom>
          <a:solidFill>
            <a:srgbClr val="2D073A"/>
          </a:solidFill>
          <a:ln w="57150" cap="flat">
            <a:solidFill>
              <a:srgbClr val="EC113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0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DB153CF-58F0-604A-96B3-EF6A7F1F2168}"/>
              </a:ext>
            </a:extLst>
          </p:cNvPr>
          <p:cNvSpPr/>
          <p:nvPr/>
        </p:nvSpPr>
        <p:spPr>
          <a:xfrm>
            <a:off x="2957236" y="352425"/>
            <a:ext cx="6230492" cy="5669963"/>
          </a:xfrm>
          <a:custGeom>
            <a:avLst/>
            <a:gdLst>
              <a:gd name="connsiteX0" fmla="*/ 3152409 w 6304816"/>
              <a:gd name="connsiteY0" fmla="*/ 5592614 h 5592671"/>
              <a:gd name="connsiteX1" fmla="*/ 6020741 w 6304816"/>
              <a:gd name="connsiteY1" fmla="*/ 5592614 h 5592671"/>
              <a:gd name="connsiteX2" fmla="*/ 6267095 w 6304816"/>
              <a:gd name="connsiteY2" fmla="*/ 5168356 h 5592671"/>
              <a:gd name="connsiteX3" fmla="*/ 3398763 w 6304816"/>
              <a:gd name="connsiteY3" fmla="*/ 143024 h 5592671"/>
              <a:gd name="connsiteX4" fmla="*/ 2906054 w 6304816"/>
              <a:gd name="connsiteY4" fmla="*/ 143024 h 5592671"/>
              <a:gd name="connsiteX5" fmla="*/ 37722 w 6304816"/>
              <a:gd name="connsiteY5" fmla="*/ 5168414 h 5592671"/>
              <a:gd name="connsiteX6" fmla="*/ 284076 w 6304816"/>
              <a:gd name="connsiteY6" fmla="*/ 5592672 h 5592671"/>
              <a:gd name="connsiteX7" fmla="*/ 3152409 w 6304816"/>
              <a:gd name="connsiteY7" fmla="*/ 5592672 h 55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4816" h="5592671">
                <a:moveTo>
                  <a:pt x="3152409" y="5592614"/>
                </a:moveTo>
                <a:lnTo>
                  <a:pt x="6020741" y="5592614"/>
                </a:lnTo>
                <a:cubicBezTo>
                  <a:pt x="6238463" y="5592614"/>
                  <a:pt x="6375031" y="5357493"/>
                  <a:pt x="6267095" y="5168356"/>
                </a:cubicBezTo>
                <a:lnTo>
                  <a:pt x="3398763" y="143024"/>
                </a:lnTo>
                <a:cubicBezTo>
                  <a:pt x="3289902" y="-47675"/>
                  <a:pt x="3014915" y="-47675"/>
                  <a:pt x="2906054" y="143024"/>
                </a:cubicBezTo>
                <a:lnTo>
                  <a:pt x="37722" y="5168414"/>
                </a:lnTo>
                <a:cubicBezTo>
                  <a:pt x="-70214" y="5357493"/>
                  <a:pt x="66354" y="5592672"/>
                  <a:pt x="284076" y="5592672"/>
                </a:cubicBezTo>
                <a:lnTo>
                  <a:pt x="3152409" y="5592672"/>
                </a:lnTo>
                <a:close/>
              </a:path>
            </a:pathLst>
          </a:custGeom>
          <a:solidFill>
            <a:srgbClr val="2D073A"/>
          </a:solidFill>
          <a:ln w="57150" cap="flat">
            <a:solidFill>
              <a:srgbClr val="6D1293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0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ABAEED7-B735-6D41-BFF7-550A8BE4395C}"/>
              </a:ext>
            </a:extLst>
          </p:cNvPr>
          <p:cNvSpPr/>
          <p:nvPr/>
        </p:nvSpPr>
        <p:spPr>
          <a:xfrm>
            <a:off x="3403005" y="4358839"/>
            <a:ext cx="5366523" cy="1395684"/>
          </a:xfrm>
          <a:custGeom>
            <a:avLst/>
            <a:gdLst>
              <a:gd name="connsiteX0" fmla="*/ 663982 w 5366523"/>
              <a:gd name="connsiteY0" fmla="*/ 69582 h 1395684"/>
              <a:gd name="connsiteX1" fmla="*/ 18856 w 5366523"/>
              <a:gd name="connsiteY1" fmla="*/ 1186939 h 1395684"/>
              <a:gd name="connsiteX2" fmla="*/ 139343 w 5366523"/>
              <a:gd name="connsiteY2" fmla="*/ 1395684 h 1395684"/>
              <a:gd name="connsiteX3" fmla="*/ 5227180 w 5366523"/>
              <a:gd name="connsiteY3" fmla="*/ 1395684 h 1395684"/>
              <a:gd name="connsiteX4" fmla="*/ 5347668 w 5366523"/>
              <a:gd name="connsiteY4" fmla="*/ 1186939 h 1395684"/>
              <a:gd name="connsiteX5" fmla="*/ 4702542 w 5366523"/>
              <a:gd name="connsiteY5" fmla="*/ 69582 h 1395684"/>
              <a:gd name="connsiteX6" fmla="*/ 4582054 w 5366523"/>
              <a:gd name="connsiteY6" fmla="*/ 0 h 1395684"/>
              <a:gd name="connsiteX7" fmla="*/ 784469 w 5366523"/>
              <a:gd name="connsiteY7" fmla="*/ 0 h 1395684"/>
              <a:gd name="connsiteX8" fmla="*/ 663982 w 5366523"/>
              <a:gd name="connsiteY8" fmla="*/ 69582 h 13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6523" h="1395684">
                <a:moveTo>
                  <a:pt x="663982" y="69582"/>
                </a:moveTo>
                <a:lnTo>
                  <a:pt x="18856" y="1186939"/>
                </a:lnTo>
                <a:cubicBezTo>
                  <a:pt x="-34707" y="1279715"/>
                  <a:pt x="32218" y="1395684"/>
                  <a:pt x="139343" y="1395684"/>
                </a:cubicBezTo>
                <a:lnTo>
                  <a:pt x="5227180" y="1395684"/>
                </a:lnTo>
                <a:cubicBezTo>
                  <a:pt x="5334306" y="1395684"/>
                  <a:pt x="5401231" y="1279715"/>
                  <a:pt x="5347668" y="1186939"/>
                </a:cubicBezTo>
                <a:lnTo>
                  <a:pt x="4702542" y="69582"/>
                </a:lnTo>
                <a:cubicBezTo>
                  <a:pt x="4677669" y="26548"/>
                  <a:pt x="4631742" y="0"/>
                  <a:pt x="4582054" y="0"/>
                </a:cubicBezTo>
                <a:lnTo>
                  <a:pt x="784469" y="0"/>
                </a:lnTo>
                <a:cubicBezTo>
                  <a:pt x="734782" y="0"/>
                  <a:pt x="688797" y="26548"/>
                  <a:pt x="663982" y="69582"/>
                </a:cubicBezTo>
                <a:close/>
              </a:path>
            </a:pathLst>
          </a:custGeom>
          <a:solidFill>
            <a:srgbClr val="2D073A"/>
          </a:solidFill>
          <a:ln w="57150" cap="flat">
            <a:solidFill>
              <a:srgbClr val="F1F1F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0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AE79C8F-09BC-A14C-B3DE-C5F7621115CC}"/>
              </a:ext>
            </a:extLst>
          </p:cNvPr>
          <p:cNvSpPr/>
          <p:nvPr/>
        </p:nvSpPr>
        <p:spPr>
          <a:xfrm>
            <a:off x="5144203" y="609600"/>
            <a:ext cx="1884069" cy="1871720"/>
          </a:xfrm>
          <a:custGeom>
            <a:avLst/>
            <a:gdLst>
              <a:gd name="connsiteX0" fmla="*/ 1865271 w 1884069"/>
              <a:gd name="connsiteY0" fmla="*/ 1459771 h 1668516"/>
              <a:gd name="connsiteX1" fmla="*/ 1062580 w 1884069"/>
              <a:gd name="connsiteY1" fmla="*/ 69582 h 1668516"/>
              <a:gd name="connsiteX2" fmla="*/ 821547 w 1884069"/>
              <a:gd name="connsiteY2" fmla="*/ 69582 h 1668516"/>
              <a:gd name="connsiteX3" fmla="*/ 18856 w 1884069"/>
              <a:gd name="connsiteY3" fmla="*/ 1459771 h 1668516"/>
              <a:gd name="connsiteX4" fmla="*/ 139343 w 1884069"/>
              <a:gd name="connsiteY4" fmla="*/ 1668517 h 1668516"/>
              <a:gd name="connsiteX5" fmla="*/ 1744726 w 1884069"/>
              <a:gd name="connsiteY5" fmla="*/ 1668517 h 1668516"/>
              <a:gd name="connsiteX6" fmla="*/ 1865213 w 1884069"/>
              <a:gd name="connsiteY6" fmla="*/ 1459771 h 166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069" h="1668516">
                <a:moveTo>
                  <a:pt x="1865271" y="1459771"/>
                </a:moveTo>
                <a:lnTo>
                  <a:pt x="1062580" y="69582"/>
                </a:lnTo>
                <a:cubicBezTo>
                  <a:pt x="1009017" y="-23194"/>
                  <a:pt x="875110" y="-23194"/>
                  <a:pt x="821547" y="69582"/>
                </a:cubicBezTo>
                <a:lnTo>
                  <a:pt x="18856" y="1459771"/>
                </a:lnTo>
                <a:cubicBezTo>
                  <a:pt x="-34707" y="1552547"/>
                  <a:pt x="32218" y="1668517"/>
                  <a:pt x="139343" y="1668517"/>
                </a:cubicBezTo>
                <a:lnTo>
                  <a:pt x="1744726" y="1668517"/>
                </a:lnTo>
                <a:cubicBezTo>
                  <a:pt x="1851852" y="1668517"/>
                  <a:pt x="1918776" y="1552547"/>
                  <a:pt x="1865213" y="1459771"/>
                </a:cubicBezTo>
                <a:close/>
              </a:path>
            </a:pathLst>
          </a:custGeom>
          <a:solidFill>
            <a:srgbClr val="2D073A"/>
          </a:solidFill>
          <a:ln w="57150" cap="flat">
            <a:solidFill>
              <a:srgbClr val="EC113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0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A41885-A9C5-2141-A1BA-3EC3FEFB27B2}"/>
              </a:ext>
            </a:extLst>
          </p:cNvPr>
          <p:cNvSpPr txBox="1"/>
          <p:nvPr/>
        </p:nvSpPr>
        <p:spPr>
          <a:xfrm>
            <a:off x="5834832" y="1608118"/>
            <a:ext cx="455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4" normalizeH="0" baseline="0" noProof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Gilroy-Bold"/>
                <a:ea typeface="+mn-ea"/>
                <a:cs typeface="+mn-cs"/>
                <a:sym typeface="Gilroy-Bold"/>
                <a:rtl val="0"/>
              </a:rPr>
              <a:t>CX</a:t>
            </a:r>
          </a:p>
        </p:txBody>
      </p:sp>
      <p:pic>
        <p:nvPicPr>
          <p:cNvPr id="225" name="Graphic 224">
            <a:extLst>
              <a:ext uri="{FF2B5EF4-FFF2-40B4-BE49-F238E27FC236}">
                <a16:creationId xmlns:a16="http://schemas.microsoft.com/office/drawing/2014/main" id="{057170B6-37FE-C840-B4D8-197F24C9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967127" y="3884882"/>
            <a:ext cx="159337" cy="752426"/>
          </a:xfrm>
          <a:prstGeom prst="rect">
            <a:avLst/>
          </a:prstGeom>
        </p:spPr>
      </p:pic>
      <p:pic>
        <p:nvPicPr>
          <p:cNvPr id="250" name="Graphic 249">
            <a:extLst>
              <a:ext uri="{FF2B5EF4-FFF2-40B4-BE49-F238E27FC236}">
                <a16:creationId xmlns:a16="http://schemas.microsoft.com/office/drawing/2014/main" id="{19D13E91-52CE-6742-834C-0349F0429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5482" y="2270407"/>
            <a:ext cx="159337" cy="2214193"/>
          </a:xfrm>
          <a:prstGeom prst="rect">
            <a:avLst/>
          </a:prstGeom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18E8906F-FCE2-6E4D-923C-D1FFA0AD6286}"/>
              </a:ext>
            </a:extLst>
          </p:cNvPr>
          <p:cNvSpPr txBox="1"/>
          <p:nvPr/>
        </p:nvSpPr>
        <p:spPr>
          <a:xfrm>
            <a:off x="4707795" y="3385736"/>
            <a:ext cx="279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Gilroy-Regular"/>
                <a:ea typeface="+mn-ea"/>
                <a:cs typeface="+mn-cs"/>
                <a:sym typeface="Gilroy-Regular"/>
                <a:rtl val="0"/>
              </a:rPr>
              <a:t>Cloud, Communication, Collaboration, Contact Centre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C45B3D5-E7E1-7346-9EAB-10A9CCCA8CF3}"/>
              </a:ext>
            </a:extLst>
          </p:cNvPr>
          <p:cNvSpPr txBox="1"/>
          <p:nvPr/>
        </p:nvSpPr>
        <p:spPr>
          <a:xfrm>
            <a:off x="5624498" y="3041317"/>
            <a:ext cx="826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4" normalizeH="0" baseline="0" noProof="0" err="1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Gilroy-Bold"/>
                <a:ea typeface="+mn-ea"/>
                <a:cs typeface="+mn-cs"/>
                <a:sym typeface="Gilroy-Bold"/>
                <a:rtl val="0"/>
              </a:rPr>
              <a:t>XCaaS</a:t>
            </a:r>
            <a:endParaRPr kumimoji="0" lang="en-US" sz="1600" b="0" i="0" u="none" strike="noStrike" kern="1200" cap="none" spc="-14" normalizeH="0" baseline="0" noProof="0">
              <a:ln>
                <a:noFill/>
              </a:ln>
              <a:solidFill>
                <a:srgbClr val="F1F1F1"/>
              </a:solidFill>
              <a:effectLst/>
              <a:uLnTx/>
              <a:uFillTx/>
              <a:latin typeface="Gilroy-Bold"/>
              <a:ea typeface="+mn-ea"/>
              <a:cs typeface="+mn-cs"/>
              <a:sym typeface="Gilroy-Bold"/>
              <a:rtl val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906B087-4D56-6B46-B680-FC38BB871E47}"/>
              </a:ext>
            </a:extLst>
          </p:cNvPr>
          <p:cNvSpPr txBox="1"/>
          <p:nvPr/>
        </p:nvSpPr>
        <p:spPr>
          <a:xfrm>
            <a:off x="4649642" y="5088113"/>
            <a:ext cx="279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Gilroy-Regular"/>
                <a:ea typeface="+mn-ea"/>
                <a:cs typeface="+mn-cs"/>
                <a:sym typeface="Gilroy-Regular"/>
                <a:rtl val="0"/>
              </a:rPr>
              <a:t>Managed Connectivity, Networking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9E3066C-F939-F64E-9D33-4CF06368861E}"/>
              </a:ext>
            </a:extLst>
          </p:cNvPr>
          <p:cNvSpPr txBox="1"/>
          <p:nvPr/>
        </p:nvSpPr>
        <p:spPr>
          <a:xfrm>
            <a:off x="4958454" y="4806645"/>
            <a:ext cx="216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4" normalizeH="0" baseline="0" noProof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Gilroy-Bold"/>
                <a:ea typeface="+mn-ea"/>
                <a:cs typeface="+mn-cs"/>
                <a:sym typeface="Gilroy-Bold"/>
                <a:rtl val="0"/>
              </a:rPr>
              <a:t>Secure Infrastructure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41D5B9-2F54-C34C-854E-7AEEE89918CE}"/>
              </a:ext>
            </a:extLst>
          </p:cNvPr>
          <p:cNvGrpSpPr/>
          <p:nvPr/>
        </p:nvGrpSpPr>
        <p:grpSpPr>
          <a:xfrm>
            <a:off x="5365962" y="5894098"/>
            <a:ext cx="1343580" cy="489824"/>
            <a:chOff x="5424287" y="5917256"/>
            <a:chExt cx="1343580" cy="489824"/>
          </a:xfrm>
        </p:grpSpPr>
        <p:grpSp>
          <p:nvGrpSpPr>
            <p:cNvPr id="227" name="Graphic 2">
              <a:extLst>
                <a:ext uri="{FF2B5EF4-FFF2-40B4-BE49-F238E27FC236}">
                  <a16:creationId xmlns:a16="http://schemas.microsoft.com/office/drawing/2014/main" id="{854745C0-E86F-6C4E-9A18-F401CC94306D}"/>
                </a:ext>
              </a:extLst>
            </p:cNvPr>
            <p:cNvGrpSpPr/>
            <p:nvPr/>
          </p:nvGrpSpPr>
          <p:grpSpPr>
            <a:xfrm>
              <a:off x="5424287" y="5917256"/>
              <a:ext cx="1343580" cy="489824"/>
              <a:chOff x="8509501" y="3075632"/>
              <a:chExt cx="1343580" cy="489824"/>
            </a:xfrm>
          </p:grpSpPr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D7928873-954D-3D4A-8328-23A956BD9F0D}"/>
                  </a:ext>
                </a:extLst>
              </p:cNvPr>
              <p:cNvSpPr/>
              <p:nvPr/>
            </p:nvSpPr>
            <p:spPr>
              <a:xfrm>
                <a:off x="8509501" y="3075632"/>
                <a:ext cx="1343580" cy="489824"/>
              </a:xfrm>
              <a:custGeom>
                <a:avLst/>
                <a:gdLst>
                  <a:gd name="connsiteX0" fmla="*/ 1005953 w 1230210"/>
                  <a:gd name="connsiteY0" fmla="*/ 0 h 448493"/>
                  <a:gd name="connsiteX1" fmla="*/ 1230211 w 1230210"/>
                  <a:gd name="connsiteY1" fmla="*/ 224246 h 448493"/>
                  <a:gd name="connsiteX2" fmla="*/ 1230211 w 1230210"/>
                  <a:gd name="connsiteY2" fmla="*/ 224246 h 448493"/>
                  <a:gd name="connsiteX3" fmla="*/ 1005953 w 1230210"/>
                  <a:gd name="connsiteY3" fmla="*/ 448493 h 448493"/>
                  <a:gd name="connsiteX4" fmla="*/ 224259 w 1230210"/>
                  <a:gd name="connsiteY4" fmla="*/ 448493 h 448493"/>
                  <a:gd name="connsiteX5" fmla="*/ 0 w 1230210"/>
                  <a:gd name="connsiteY5" fmla="*/ 224246 h 448493"/>
                  <a:gd name="connsiteX6" fmla="*/ 0 w 1230210"/>
                  <a:gd name="connsiteY6" fmla="*/ 224246 h 448493"/>
                  <a:gd name="connsiteX7" fmla="*/ 224259 w 1230210"/>
                  <a:gd name="connsiteY7" fmla="*/ 0 h 4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0210" h="448493">
                    <a:moveTo>
                      <a:pt x="1005953" y="0"/>
                    </a:moveTo>
                    <a:cubicBezTo>
                      <a:pt x="1129807" y="0"/>
                      <a:pt x="1230211" y="100399"/>
                      <a:pt x="1230211" y="224246"/>
                    </a:cubicBezTo>
                    <a:lnTo>
                      <a:pt x="1230211" y="224246"/>
                    </a:lnTo>
                    <a:cubicBezTo>
                      <a:pt x="1230211" y="348094"/>
                      <a:pt x="1129807" y="448493"/>
                      <a:pt x="1005953" y="448493"/>
                    </a:cubicBezTo>
                    <a:lnTo>
                      <a:pt x="224259" y="448493"/>
                    </a:lnTo>
                    <a:cubicBezTo>
                      <a:pt x="100404" y="448493"/>
                      <a:pt x="0" y="348094"/>
                      <a:pt x="0" y="224246"/>
                    </a:cubicBezTo>
                    <a:lnTo>
                      <a:pt x="0" y="224246"/>
                    </a:lnTo>
                    <a:cubicBezTo>
                      <a:pt x="0" y="100399"/>
                      <a:pt x="100404" y="0"/>
                      <a:pt x="224259" y="0"/>
                    </a:cubicBezTo>
                    <a:close/>
                  </a:path>
                </a:pathLst>
              </a:custGeom>
              <a:solidFill>
                <a:srgbClr val="2D073A"/>
              </a:solidFill>
              <a:ln w="57150" cap="flat">
                <a:solidFill>
                  <a:srgbClr val="6D1293"/>
                </a:solidFill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516EEB46-8BCA-BD4F-9C88-495FF59B034F}"/>
                  </a:ext>
                </a:extLst>
              </p:cNvPr>
              <p:cNvSpPr txBox="1"/>
              <p:nvPr/>
            </p:nvSpPr>
            <p:spPr>
              <a:xfrm>
                <a:off x="9064309" y="3207044"/>
                <a:ext cx="67037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1F1F1"/>
                    </a:solidFill>
                    <a:effectLst/>
                    <a:uLnTx/>
                    <a:uFillTx/>
                    <a:latin typeface="Gilroy-Bold"/>
                    <a:ea typeface="+mn-ea"/>
                    <a:cs typeface="+mn-cs"/>
                    <a:sym typeface="Gilroy-Bold"/>
                    <a:rtl val="0"/>
                  </a:rPr>
                  <a:t>Security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FFFB69-55ED-2044-B86E-83CFA14BB12B}"/>
                </a:ext>
              </a:extLst>
            </p:cNvPr>
            <p:cNvGrpSpPr/>
            <p:nvPr/>
          </p:nvGrpSpPr>
          <p:grpSpPr>
            <a:xfrm>
              <a:off x="5721133" y="6007484"/>
              <a:ext cx="219169" cy="292093"/>
              <a:chOff x="6740670" y="6002917"/>
              <a:chExt cx="219169" cy="292093"/>
            </a:xfrm>
          </p:grpSpPr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3DE8F4FF-64C3-FA41-8712-E244ADA5B2C1}"/>
                  </a:ext>
                </a:extLst>
              </p:cNvPr>
              <p:cNvSpPr/>
              <p:nvPr/>
            </p:nvSpPr>
            <p:spPr>
              <a:xfrm rot="5400000">
                <a:off x="6832034" y="6167212"/>
                <a:ext cx="36499" cy="219098"/>
              </a:xfrm>
              <a:custGeom>
                <a:avLst/>
                <a:gdLst>
                  <a:gd name="connsiteX0" fmla="*/ 0 w 36499"/>
                  <a:gd name="connsiteY0" fmla="*/ 0 h 219098"/>
                  <a:gd name="connsiteX1" fmla="*/ 36499 w 36499"/>
                  <a:gd name="connsiteY1" fmla="*/ 0 h 219098"/>
                  <a:gd name="connsiteX2" fmla="*/ 36499 w 36499"/>
                  <a:gd name="connsiteY2" fmla="*/ 219099 h 219098"/>
                  <a:gd name="connsiteX3" fmla="*/ 0 w 36499"/>
                  <a:gd name="connsiteY3" fmla="*/ 219099 h 21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9" h="219098">
                    <a:moveTo>
                      <a:pt x="0" y="0"/>
                    </a:moveTo>
                    <a:lnTo>
                      <a:pt x="36499" y="0"/>
                    </a:lnTo>
                    <a:lnTo>
                      <a:pt x="36499" y="219099"/>
                    </a:lnTo>
                    <a:lnTo>
                      <a:pt x="0" y="219099"/>
                    </a:lnTo>
                    <a:close/>
                  </a:path>
                </a:pathLst>
              </a:custGeom>
              <a:solidFill>
                <a:srgbClr val="FFFFFF"/>
              </a:solidFill>
              <a:ln w="5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8396B9B9-841B-B642-8AED-0E09A53778E7}"/>
                  </a:ext>
                </a:extLst>
              </p:cNvPr>
              <p:cNvSpPr/>
              <p:nvPr/>
            </p:nvSpPr>
            <p:spPr>
              <a:xfrm rot="5400000">
                <a:off x="6832034" y="6057663"/>
                <a:ext cx="36499" cy="219098"/>
              </a:xfrm>
              <a:custGeom>
                <a:avLst/>
                <a:gdLst>
                  <a:gd name="connsiteX0" fmla="*/ 0 w 36499"/>
                  <a:gd name="connsiteY0" fmla="*/ 0 h 219098"/>
                  <a:gd name="connsiteX1" fmla="*/ 36499 w 36499"/>
                  <a:gd name="connsiteY1" fmla="*/ 0 h 219098"/>
                  <a:gd name="connsiteX2" fmla="*/ 36499 w 36499"/>
                  <a:gd name="connsiteY2" fmla="*/ 219099 h 219098"/>
                  <a:gd name="connsiteX3" fmla="*/ 0 w 36499"/>
                  <a:gd name="connsiteY3" fmla="*/ 219099 h 21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9" h="219098">
                    <a:moveTo>
                      <a:pt x="0" y="0"/>
                    </a:moveTo>
                    <a:lnTo>
                      <a:pt x="36499" y="0"/>
                    </a:lnTo>
                    <a:lnTo>
                      <a:pt x="36499" y="219099"/>
                    </a:lnTo>
                    <a:lnTo>
                      <a:pt x="0" y="219099"/>
                    </a:lnTo>
                    <a:close/>
                  </a:path>
                </a:pathLst>
              </a:custGeom>
              <a:solidFill>
                <a:srgbClr val="FFFFFF"/>
              </a:solidFill>
              <a:ln w="5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46D1A8DB-CD7E-AC42-A5C0-812193BAF522}"/>
                  </a:ext>
                </a:extLst>
              </p:cNvPr>
              <p:cNvSpPr/>
              <p:nvPr/>
            </p:nvSpPr>
            <p:spPr>
              <a:xfrm rot="10800000">
                <a:off x="6740728" y="6148963"/>
                <a:ext cx="36499" cy="146046"/>
              </a:xfrm>
              <a:custGeom>
                <a:avLst/>
                <a:gdLst>
                  <a:gd name="connsiteX0" fmla="*/ 0 w 36499"/>
                  <a:gd name="connsiteY0" fmla="*/ 0 h 146046"/>
                  <a:gd name="connsiteX1" fmla="*/ 36499 w 36499"/>
                  <a:gd name="connsiteY1" fmla="*/ 0 h 146046"/>
                  <a:gd name="connsiteX2" fmla="*/ 36499 w 36499"/>
                  <a:gd name="connsiteY2" fmla="*/ 146047 h 146046"/>
                  <a:gd name="connsiteX3" fmla="*/ 0 w 36499"/>
                  <a:gd name="connsiteY3" fmla="*/ 146047 h 14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9" h="146046">
                    <a:moveTo>
                      <a:pt x="0" y="0"/>
                    </a:moveTo>
                    <a:lnTo>
                      <a:pt x="36499" y="0"/>
                    </a:lnTo>
                    <a:lnTo>
                      <a:pt x="36499" y="146047"/>
                    </a:lnTo>
                    <a:lnTo>
                      <a:pt x="0" y="146047"/>
                    </a:lnTo>
                    <a:close/>
                  </a:path>
                </a:pathLst>
              </a:custGeom>
              <a:solidFill>
                <a:srgbClr val="FFFFFF"/>
              </a:solidFill>
              <a:ln w="5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ECCA8A4B-907E-C347-9B46-DBCBBCB0A1F6}"/>
                  </a:ext>
                </a:extLst>
              </p:cNvPr>
              <p:cNvSpPr/>
              <p:nvPr/>
            </p:nvSpPr>
            <p:spPr>
              <a:xfrm rot="10800000">
                <a:off x="6923340" y="6148963"/>
                <a:ext cx="36499" cy="146046"/>
              </a:xfrm>
              <a:custGeom>
                <a:avLst/>
                <a:gdLst>
                  <a:gd name="connsiteX0" fmla="*/ 0 w 36499"/>
                  <a:gd name="connsiteY0" fmla="*/ 0 h 146046"/>
                  <a:gd name="connsiteX1" fmla="*/ 36499 w 36499"/>
                  <a:gd name="connsiteY1" fmla="*/ 0 h 146046"/>
                  <a:gd name="connsiteX2" fmla="*/ 36499 w 36499"/>
                  <a:gd name="connsiteY2" fmla="*/ 146047 h 146046"/>
                  <a:gd name="connsiteX3" fmla="*/ 0 w 36499"/>
                  <a:gd name="connsiteY3" fmla="*/ 146047 h 14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9" h="146046">
                    <a:moveTo>
                      <a:pt x="0" y="0"/>
                    </a:moveTo>
                    <a:lnTo>
                      <a:pt x="36499" y="0"/>
                    </a:lnTo>
                    <a:lnTo>
                      <a:pt x="36499" y="146047"/>
                    </a:lnTo>
                    <a:lnTo>
                      <a:pt x="0" y="146047"/>
                    </a:lnTo>
                    <a:close/>
                  </a:path>
                </a:pathLst>
              </a:custGeom>
              <a:solidFill>
                <a:srgbClr val="FFFFFF"/>
              </a:solidFill>
              <a:ln w="5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44C856D1-10CF-7A45-8DB3-F1BEFA0B7FF0}"/>
                  </a:ext>
                </a:extLst>
              </p:cNvPr>
              <p:cNvSpPr/>
              <p:nvPr/>
            </p:nvSpPr>
            <p:spPr>
              <a:xfrm>
                <a:off x="6740670" y="6002917"/>
                <a:ext cx="219110" cy="109549"/>
              </a:xfrm>
              <a:custGeom>
                <a:avLst/>
                <a:gdLst>
                  <a:gd name="connsiteX0" fmla="*/ 219110 w 219110"/>
                  <a:gd name="connsiteY0" fmla="*/ 109549 h 109549"/>
                  <a:gd name="connsiteX1" fmla="*/ 109555 w 219110"/>
                  <a:gd name="connsiteY1" fmla="*/ 0 h 109549"/>
                  <a:gd name="connsiteX2" fmla="*/ 0 w 219110"/>
                  <a:gd name="connsiteY2" fmla="*/ 109549 h 109549"/>
                  <a:gd name="connsiteX3" fmla="*/ 36557 w 219110"/>
                  <a:gd name="connsiteY3" fmla="*/ 109549 h 109549"/>
                  <a:gd name="connsiteX4" fmla="*/ 109555 w 219110"/>
                  <a:gd name="connsiteY4" fmla="*/ 36555 h 109549"/>
                  <a:gd name="connsiteX5" fmla="*/ 182553 w 219110"/>
                  <a:gd name="connsiteY5" fmla="*/ 109549 h 109549"/>
                  <a:gd name="connsiteX6" fmla="*/ 219110 w 219110"/>
                  <a:gd name="connsiteY6" fmla="*/ 109549 h 1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110" h="109549">
                    <a:moveTo>
                      <a:pt x="219110" y="109549"/>
                    </a:moveTo>
                    <a:cubicBezTo>
                      <a:pt x="219110" y="49048"/>
                      <a:pt x="170059" y="0"/>
                      <a:pt x="109555" y="0"/>
                    </a:cubicBezTo>
                    <a:cubicBezTo>
                      <a:pt x="49051" y="0"/>
                      <a:pt x="0" y="49048"/>
                      <a:pt x="0" y="109549"/>
                    </a:cubicBezTo>
                    <a:lnTo>
                      <a:pt x="36557" y="109549"/>
                    </a:lnTo>
                    <a:cubicBezTo>
                      <a:pt x="36557" y="69235"/>
                      <a:pt x="69239" y="36555"/>
                      <a:pt x="109555" y="36555"/>
                    </a:cubicBezTo>
                    <a:cubicBezTo>
                      <a:pt x="149872" y="36555"/>
                      <a:pt x="182553" y="69235"/>
                      <a:pt x="182553" y="109549"/>
                    </a:cubicBezTo>
                    <a:lnTo>
                      <a:pt x="219110" y="109549"/>
                    </a:lnTo>
                    <a:close/>
                  </a:path>
                </a:pathLst>
              </a:custGeom>
              <a:solidFill>
                <a:srgbClr val="FFFFFF"/>
              </a:solidFill>
              <a:ln w="5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aphic 20">
            <a:extLst>
              <a:ext uri="{FF2B5EF4-FFF2-40B4-BE49-F238E27FC236}">
                <a16:creationId xmlns:a16="http://schemas.microsoft.com/office/drawing/2014/main" id="{8699339F-EC87-5A43-98D3-AB43BC4F948C}"/>
              </a:ext>
            </a:extLst>
          </p:cNvPr>
          <p:cNvGrpSpPr/>
          <p:nvPr/>
        </p:nvGrpSpPr>
        <p:grpSpPr>
          <a:xfrm>
            <a:off x="944768" y="208714"/>
            <a:ext cx="5025672" cy="6515708"/>
            <a:chOff x="944768" y="208714"/>
            <a:chExt cx="5025672" cy="6515708"/>
          </a:xfrm>
          <a:noFill/>
        </p:grpSpPr>
        <p:grpSp>
          <p:nvGrpSpPr>
            <p:cNvPr id="24" name="Graphic 20">
              <a:extLst>
                <a:ext uri="{FF2B5EF4-FFF2-40B4-BE49-F238E27FC236}">
                  <a16:creationId xmlns:a16="http://schemas.microsoft.com/office/drawing/2014/main" id="{536F62F1-9283-F049-957E-416C2D9E0E24}"/>
                </a:ext>
              </a:extLst>
            </p:cNvPr>
            <p:cNvGrpSpPr/>
            <p:nvPr/>
          </p:nvGrpSpPr>
          <p:grpSpPr>
            <a:xfrm>
              <a:off x="944768" y="208714"/>
              <a:ext cx="5025672" cy="6417294"/>
              <a:chOff x="944768" y="208714"/>
              <a:chExt cx="5025672" cy="6417294"/>
            </a:xfrm>
            <a:noFill/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C0496B6-4ADA-2843-BE89-5396A2964A12}"/>
                  </a:ext>
                </a:extLst>
              </p:cNvPr>
              <p:cNvSpPr/>
              <p:nvPr/>
            </p:nvSpPr>
            <p:spPr>
              <a:xfrm>
                <a:off x="944768" y="208714"/>
                <a:ext cx="5025672" cy="6417294"/>
              </a:xfrm>
              <a:custGeom>
                <a:avLst/>
                <a:gdLst>
                  <a:gd name="connsiteX0" fmla="*/ 4995144 w 5025672"/>
                  <a:gd name="connsiteY0" fmla="*/ 6417295 h 6417294"/>
                  <a:gd name="connsiteX1" fmla="*/ 3208694 w 5025672"/>
                  <a:gd name="connsiteY1" fmla="*/ 6417295 h 6417294"/>
                  <a:gd name="connsiteX2" fmla="*/ 0 w 5025672"/>
                  <a:gd name="connsiteY2" fmla="*/ 3208701 h 6417294"/>
                  <a:gd name="connsiteX3" fmla="*/ 3208694 w 5025672"/>
                  <a:gd name="connsiteY3" fmla="*/ 0 h 6417294"/>
                  <a:gd name="connsiteX4" fmla="*/ 5025673 w 5025672"/>
                  <a:gd name="connsiteY4" fmla="*/ 0 h 641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5672" h="6417294">
                    <a:moveTo>
                      <a:pt x="4995144" y="6417295"/>
                    </a:moveTo>
                    <a:lnTo>
                      <a:pt x="3208694" y="6417295"/>
                    </a:lnTo>
                    <a:cubicBezTo>
                      <a:pt x="1436547" y="6417295"/>
                      <a:pt x="0" y="4980686"/>
                      <a:pt x="0" y="3208701"/>
                    </a:cubicBezTo>
                    <a:cubicBezTo>
                      <a:pt x="0" y="1436716"/>
                      <a:pt x="1436547" y="0"/>
                      <a:pt x="3208694" y="0"/>
                    </a:cubicBezTo>
                    <a:lnTo>
                      <a:pt x="5025673" y="0"/>
                    </a:lnTo>
                  </a:path>
                </a:pathLst>
              </a:custGeom>
              <a:noFill/>
              <a:ln w="42659" cap="flat">
                <a:solidFill>
                  <a:srgbClr val="6D129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0F9EF1D-A838-F84B-A8B8-DE3A535CB460}"/>
                  </a:ext>
                </a:extLst>
              </p:cNvPr>
              <p:cNvSpPr/>
              <p:nvPr/>
            </p:nvSpPr>
            <p:spPr>
              <a:xfrm>
                <a:off x="4153462" y="6626008"/>
                <a:ext cx="1701589" cy="10673"/>
              </a:xfrm>
              <a:custGeom>
                <a:avLst/>
                <a:gdLst>
                  <a:gd name="connsiteX0" fmla="*/ 0 w 1701589"/>
                  <a:gd name="connsiteY0" fmla="*/ 0 h 10673"/>
                  <a:gd name="connsiteX1" fmla="*/ 1701590 w 1701589"/>
                  <a:gd name="connsiteY1" fmla="*/ 0 h 1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1589" h="10673">
                    <a:moveTo>
                      <a:pt x="0" y="0"/>
                    </a:moveTo>
                    <a:lnTo>
                      <a:pt x="1701590" y="0"/>
                    </a:lnTo>
                  </a:path>
                </a:pathLst>
              </a:custGeom>
              <a:ln w="42659" cap="flat">
                <a:solidFill>
                  <a:srgbClr val="6D129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3651470-9190-8A41-9D0F-46E37C73F640}"/>
                </a:ext>
              </a:extLst>
            </p:cNvPr>
            <p:cNvSpPr/>
            <p:nvPr/>
          </p:nvSpPr>
          <p:spPr>
            <a:xfrm>
              <a:off x="5870956" y="6527594"/>
              <a:ext cx="99484" cy="196827"/>
            </a:xfrm>
            <a:custGeom>
              <a:avLst/>
              <a:gdLst>
                <a:gd name="connsiteX0" fmla="*/ 2135 w 99484"/>
                <a:gd name="connsiteY0" fmla="*/ 196828 h 196827"/>
                <a:gd name="connsiteX1" fmla="*/ 99485 w 99484"/>
                <a:gd name="connsiteY1" fmla="*/ 99481 h 196827"/>
                <a:gd name="connsiteX2" fmla="*/ 0 w 99484"/>
                <a:gd name="connsiteY2" fmla="*/ 0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84" h="196827">
                  <a:moveTo>
                    <a:pt x="2135" y="196828"/>
                  </a:moveTo>
                  <a:lnTo>
                    <a:pt x="99485" y="99481"/>
                  </a:lnTo>
                  <a:lnTo>
                    <a:pt x="0" y="0"/>
                  </a:lnTo>
                </a:path>
              </a:pathLst>
            </a:custGeom>
            <a:noFill/>
            <a:ln w="42659" cap="flat">
              <a:solidFill>
                <a:srgbClr val="6D12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0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aphic 2">
            <a:extLst>
              <a:ext uri="{FF2B5EF4-FFF2-40B4-BE49-F238E27FC236}">
                <a16:creationId xmlns:a16="http://schemas.microsoft.com/office/drawing/2014/main" id="{BE7BED57-7100-C64F-A535-9FDF0A5773E5}"/>
              </a:ext>
            </a:extLst>
          </p:cNvPr>
          <p:cNvGrpSpPr/>
          <p:nvPr/>
        </p:nvGrpSpPr>
        <p:grpSpPr>
          <a:xfrm>
            <a:off x="304785" y="3105938"/>
            <a:ext cx="1394410" cy="508355"/>
            <a:chOff x="8721360" y="3019347"/>
            <a:chExt cx="1394410" cy="508355"/>
          </a:xfrm>
        </p:grpSpPr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A00278E8-6B3B-F645-A3AF-D97B04DDD74C}"/>
                </a:ext>
              </a:extLst>
            </p:cNvPr>
            <p:cNvSpPr/>
            <p:nvPr/>
          </p:nvSpPr>
          <p:spPr>
            <a:xfrm>
              <a:off x="8721360" y="3019347"/>
              <a:ext cx="1394410" cy="508355"/>
            </a:xfrm>
            <a:custGeom>
              <a:avLst/>
              <a:gdLst>
                <a:gd name="connsiteX0" fmla="*/ 1005953 w 1230210"/>
                <a:gd name="connsiteY0" fmla="*/ 0 h 448493"/>
                <a:gd name="connsiteX1" fmla="*/ 1230211 w 1230210"/>
                <a:gd name="connsiteY1" fmla="*/ 224246 h 448493"/>
                <a:gd name="connsiteX2" fmla="*/ 1230211 w 1230210"/>
                <a:gd name="connsiteY2" fmla="*/ 224246 h 448493"/>
                <a:gd name="connsiteX3" fmla="*/ 1005953 w 1230210"/>
                <a:gd name="connsiteY3" fmla="*/ 448493 h 448493"/>
                <a:gd name="connsiteX4" fmla="*/ 224259 w 1230210"/>
                <a:gd name="connsiteY4" fmla="*/ 448493 h 448493"/>
                <a:gd name="connsiteX5" fmla="*/ 0 w 1230210"/>
                <a:gd name="connsiteY5" fmla="*/ 224246 h 448493"/>
                <a:gd name="connsiteX6" fmla="*/ 0 w 1230210"/>
                <a:gd name="connsiteY6" fmla="*/ 224246 h 448493"/>
                <a:gd name="connsiteX7" fmla="*/ 224259 w 1230210"/>
                <a:gd name="connsiteY7" fmla="*/ 0 h 4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210" h="448493">
                  <a:moveTo>
                    <a:pt x="1005953" y="0"/>
                  </a:moveTo>
                  <a:cubicBezTo>
                    <a:pt x="1129807" y="0"/>
                    <a:pt x="1230211" y="100399"/>
                    <a:pt x="1230211" y="224246"/>
                  </a:cubicBezTo>
                  <a:lnTo>
                    <a:pt x="1230211" y="224246"/>
                  </a:lnTo>
                  <a:cubicBezTo>
                    <a:pt x="1230211" y="348094"/>
                    <a:pt x="1129807" y="448493"/>
                    <a:pt x="1005953" y="448493"/>
                  </a:cubicBezTo>
                  <a:lnTo>
                    <a:pt x="224259" y="448493"/>
                  </a:lnTo>
                  <a:cubicBezTo>
                    <a:pt x="100404" y="448493"/>
                    <a:pt x="0" y="348094"/>
                    <a:pt x="0" y="224246"/>
                  </a:cubicBezTo>
                  <a:lnTo>
                    <a:pt x="0" y="224246"/>
                  </a:lnTo>
                  <a:cubicBezTo>
                    <a:pt x="0" y="100399"/>
                    <a:pt x="100404" y="0"/>
                    <a:pt x="224259" y="0"/>
                  </a:cubicBezTo>
                  <a:close/>
                </a:path>
              </a:pathLst>
            </a:custGeom>
            <a:solidFill>
              <a:srgbClr val="2D073A"/>
            </a:solidFill>
            <a:ln w="57150" cap="flat">
              <a:solidFill>
                <a:srgbClr val="6E1D85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0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72F4105-13F4-4A40-9CEA-768DAAD4626B}"/>
                </a:ext>
              </a:extLst>
            </p:cNvPr>
            <p:cNvSpPr txBox="1"/>
            <p:nvPr/>
          </p:nvSpPr>
          <p:spPr>
            <a:xfrm>
              <a:off x="8797709" y="3150415"/>
              <a:ext cx="12859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1F1F1"/>
                  </a:solidFill>
                  <a:effectLst/>
                  <a:uLnTx/>
                  <a:uFillTx/>
                  <a:latin typeface="Gilroy-Bold"/>
                  <a:ea typeface="+mn-ea"/>
                  <a:cs typeface="+mn-cs"/>
                  <a:sym typeface="Gilroy-Bold"/>
                  <a:rtl val="0"/>
                </a:rPr>
                <a:t>Managed Services</a:t>
              </a:r>
            </a:p>
          </p:txBody>
        </p:sp>
      </p:grpSp>
      <p:grpSp>
        <p:nvGrpSpPr>
          <p:cNvPr id="28" name="Graphic 20">
            <a:extLst>
              <a:ext uri="{FF2B5EF4-FFF2-40B4-BE49-F238E27FC236}">
                <a16:creationId xmlns:a16="http://schemas.microsoft.com/office/drawing/2014/main" id="{7FFF3C1F-3175-2945-98B1-3F93A0CB5151}"/>
              </a:ext>
            </a:extLst>
          </p:cNvPr>
          <p:cNvGrpSpPr/>
          <p:nvPr/>
        </p:nvGrpSpPr>
        <p:grpSpPr>
          <a:xfrm>
            <a:off x="6130449" y="110300"/>
            <a:ext cx="5025672" cy="6515601"/>
            <a:chOff x="6130449" y="110300"/>
            <a:chExt cx="5025672" cy="6515601"/>
          </a:xfrm>
          <a:noFill/>
        </p:grpSpPr>
        <p:grpSp>
          <p:nvGrpSpPr>
            <p:cNvPr id="29" name="Graphic 20">
              <a:extLst>
                <a:ext uri="{FF2B5EF4-FFF2-40B4-BE49-F238E27FC236}">
                  <a16:creationId xmlns:a16="http://schemas.microsoft.com/office/drawing/2014/main" id="{1C2B4161-56E0-A549-86C7-62C10F4B4D83}"/>
                </a:ext>
              </a:extLst>
            </p:cNvPr>
            <p:cNvGrpSpPr/>
            <p:nvPr/>
          </p:nvGrpSpPr>
          <p:grpSpPr>
            <a:xfrm>
              <a:off x="6130449" y="208714"/>
              <a:ext cx="5025672" cy="6417187"/>
              <a:chOff x="6130449" y="208714"/>
              <a:chExt cx="5025672" cy="6417187"/>
            </a:xfrm>
            <a:no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FB937F4-A12B-584A-A1BF-B9661A6991FD}"/>
                  </a:ext>
                </a:extLst>
              </p:cNvPr>
              <p:cNvSpPr/>
              <p:nvPr/>
            </p:nvSpPr>
            <p:spPr>
              <a:xfrm>
                <a:off x="6130449" y="208714"/>
                <a:ext cx="5025672" cy="6417187"/>
              </a:xfrm>
              <a:custGeom>
                <a:avLst/>
                <a:gdLst>
                  <a:gd name="connsiteX0" fmla="*/ 30529 w 5025672"/>
                  <a:gd name="connsiteY0" fmla="*/ 0 h 6417187"/>
                  <a:gd name="connsiteX1" fmla="*/ 1816979 w 5025672"/>
                  <a:gd name="connsiteY1" fmla="*/ 0 h 6417187"/>
                  <a:gd name="connsiteX2" fmla="*/ 5025673 w 5025672"/>
                  <a:gd name="connsiteY2" fmla="*/ 3208594 h 6417187"/>
                  <a:gd name="connsiteX3" fmla="*/ 1816979 w 5025672"/>
                  <a:gd name="connsiteY3" fmla="*/ 6417188 h 6417187"/>
                  <a:gd name="connsiteX4" fmla="*/ 0 w 5025672"/>
                  <a:gd name="connsiteY4" fmla="*/ 6417188 h 6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5672" h="6417187">
                    <a:moveTo>
                      <a:pt x="30529" y="0"/>
                    </a:moveTo>
                    <a:lnTo>
                      <a:pt x="1816979" y="0"/>
                    </a:lnTo>
                    <a:cubicBezTo>
                      <a:pt x="3589126" y="0"/>
                      <a:pt x="5025673" y="1436502"/>
                      <a:pt x="5025673" y="3208594"/>
                    </a:cubicBezTo>
                    <a:cubicBezTo>
                      <a:pt x="5025673" y="4980686"/>
                      <a:pt x="3589126" y="6417188"/>
                      <a:pt x="1816979" y="6417188"/>
                    </a:cubicBezTo>
                    <a:lnTo>
                      <a:pt x="0" y="6417188"/>
                    </a:lnTo>
                  </a:path>
                </a:pathLst>
              </a:custGeom>
              <a:noFill/>
              <a:ln w="42659" cap="flat">
                <a:solidFill>
                  <a:srgbClr val="EC1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29F21B0-1169-F640-8A23-6BAD58E67697}"/>
                  </a:ext>
                </a:extLst>
              </p:cNvPr>
              <p:cNvSpPr/>
              <p:nvPr/>
            </p:nvSpPr>
            <p:spPr>
              <a:xfrm>
                <a:off x="6245838" y="208714"/>
                <a:ext cx="1701589" cy="10673"/>
              </a:xfrm>
              <a:custGeom>
                <a:avLst/>
                <a:gdLst>
                  <a:gd name="connsiteX0" fmla="*/ 1701590 w 1701589"/>
                  <a:gd name="connsiteY0" fmla="*/ 0 h 10673"/>
                  <a:gd name="connsiteX1" fmla="*/ 0 w 1701589"/>
                  <a:gd name="connsiteY1" fmla="*/ 0 h 1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1589" h="10673">
                    <a:moveTo>
                      <a:pt x="1701590" y="0"/>
                    </a:moveTo>
                    <a:lnTo>
                      <a:pt x="0" y="0"/>
                    </a:lnTo>
                  </a:path>
                </a:pathLst>
              </a:custGeom>
              <a:ln w="42659" cap="flat">
                <a:solidFill>
                  <a:srgbClr val="EC1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063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24891B-0166-1E43-9979-01B10A36B725}"/>
                </a:ext>
              </a:extLst>
            </p:cNvPr>
            <p:cNvSpPr/>
            <p:nvPr/>
          </p:nvSpPr>
          <p:spPr>
            <a:xfrm>
              <a:off x="6130449" y="110300"/>
              <a:ext cx="99484" cy="196827"/>
            </a:xfrm>
            <a:custGeom>
              <a:avLst/>
              <a:gdLst>
                <a:gd name="connsiteX0" fmla="*/ 97350 w 99484"/>
                <a:gd name="connsiteY0" fmla="*/ 0 h 196827"/>
                <a:gd name="connsiteX1" fmla="*/ 0 w 99484"/>
                <a:gd name="connsiteY1" fmla="*/ 97347 h 196827"/>
                <a:gd name="connsiteX2" fmla="*/ 99485 w 99484"/>
                <a:gd name="connsiteY2" fmla="*/ 196828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84" h="196827">
                  <a:moveTo>
                    <a:pt x="97350" y="0"/>
                  </a:moveTo>
                  <a:lnTo>
                    <a:pt x="0" y="97347"/>
                  </a:lnTo>
                  <a:lnTo>
                    <a:pt x="99485" y="196828"/>
                  </a:lnTo>
                </a:path>
              </a:pathLst>
            </a:custGeom>
            <a:noFill/>
            <a:ln w="42659" cap="flat">
              <a:solidFill>
                <a:srgbClr val="EC113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D0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Graphic 2">
            <a:extLst>
              <a:ext uri="{FF2B5EF4-FFF2-40B4-BE49-F238E27FC236}">
                <a16:creationId xmlns:a16="http://schemas.microsoft.com/office/drawing/2014/main" id="{043F8F12-AD5A-0B4C-9603-67E1E9137A0E}"/>
              </a:ext>
            </a:extLst>
          </p:cNvPr>
          <p:cNvSpPr/>
          <p:nvPr/>
        </p:nvSpPr>
        <p:spPr>
          <a:xfrm>
            <a:off x="4399480" y="2597776"/>
            <a:ext cx="3379536" cy="1599196"/>
          </a:xfrm>
          <a:custGeom>
            <a:avLst/>
            <a:gdLst>
              <a:gd name="connsiteX0" fmla="*/ 899133 w 1046408"/>
              <a:gd name="connsiteY0" fmla="*/ 192570 h 486268"/>
              <a:gd name="connsiteX1" fmla="*/ 883178 w 1046408"/>
              <a:gd name="connsiteY1" fmla="*/ 193416 h 486268"/>
              <a:gd name="connsiteX2" fmla="*/ 688889 w 1046408"/>
              <a:gd name="connsiteY2" fmla="*/ 65476 h 486268"/>
              <a:gd name="connsiteX3" fmla="*/ 602506 w 1046408"/>
              <a:gd name="connsiteY3" fmla="*/ 83820 h 486268"/>
              <a:gd name="connsiteX4" fmla="*/ 418979 w 1046408"/>
              <a:gd name="connsiteY4" fmla="*/ 0 h 486268"/>
              <a:gd name="connsiteX5" fmla="*/ 185699 w 1046408"/>
              <a:gd name="connsiteY5" fmla="*/ 175919 h 486268"/>
              <a:gd name="connsiteX6" fmla="*/ 156999 w 1046408"/>
              <a:gd name="connsiteY6" fmla="*/ 173284 h 486268"/>
              <a:gd name="connsiteX7" fmla="*/ 0 w 1046408"/>
              <a:gd name="connsiteY7" fmla="*/ 329824 h 486268"/>
              <a:gd name="connsiteX8" fmla="*/ 156999 w 1046408"/>
              <a:gd name="connsiteY8" fmla="*/ 486269 h 486268"/>
              <a:gd name="connsiteX9" fmla="*/ 898755 w 1046408"/>
              <a:gd name="connsiteY9" fmla="*/ 486269 h 486268"/>
              <a:gd name="connsiteX10" fmla="*/ 899039 w 1046408"/>
              <a:gd name="connsiteY10" fmla="*/ 486269 h 486268"/>
              <a:gd name="connsiteX11" fmla="*/ 1046408 w 1046408"/>
              <a:gd name="connsiteY11" fmla="*/ 339419 h 486268"/>
              <a:gd name="connsiteX12" fmla="*/ 899039 w 1046408"/>
              <a:gd name="connsiteY12" fmla="*/ 192570 h 48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408" h="486268">
                <a:moveTo>
                  <a:pt x="899133" y="192570"/>
                </a:moveTo>
                <a:cubicBezTo>
                  <a:pt x="893752" y="192570"/>
                  <a:pt x="888371" y="192852"/>
                  <a:pt x="883178" y="193416"/>
                </a:cubicBezTo>
                <a:cubicBezTo>
                  <a:pt x="850985" y="118157"/>
                  <a:pt x="776121" y="65476"/>
                  <a:pt x="688889" y="65476"/>
                </a:cubicBezTo>
                <a:cubicBezTo>
                  <a:pt x="658112" y="65476"/>
                  <a:pt x="628846" y="72061"/>
                  <a:pt x="602506" y="83820"/>
                </a:cubicBezTo>
                <a:cubicBezTo>
                  <a:pt x="558040" y="32456"/>
                  <a:pt x="492239" y="0"/>
                  <a:pt x="418979" y="0"/>
                </a:cubicBezTo>
                <a:cubicBezTo>
                  <a:pt x="307956" y="0"/>
                  <a:pt x="214398" y="74413"/>
                  <a:pt x="185699" y="175919"/>
                </a:cubicBezTo>
                <a:cubicBezTo>
                  <a:pt x="176447" y="174225"/>
                  <a:pt x="166817" y="173284"/>
                  <a:pt x="156999" y="173284"/>
                </a:cubicBezTo>
                <a:cubicBezTo>
                  <a:pt x="70333" y="173284"/>
                  <a:pt x="0" y="243370"/>
                  <a:pt x="0" y="329824"/>
                </a:cubicBezTo>
                <a:cubicBezTo>
                  <a:pt x="0" y="416278"/>
                  <a:pt x="70333" y="486269"/>
                  <a:pt x="156999" y="486269"/>
                </a:cubicBezTo>
                <a:lnTo>
                  <a:pt x="898755" y="486269"/>
                </a:lnTo>
                <a:cubicBezTo>
                  <a:pt x="898755" y="486269"/>
                  <a:pt x="898944" y="486269"/>
                  <a:pt x="899039" y="486269"/>
                </a:cubicBezTo>
                <a:cubicBezTo>
                  <a:pt x="980418" y="486269"/>
                  <a:pt x="1046408" y="420511"/>
                  <a:pt x="1046408" y="339419"/>
                </a:cubicBezTo>
                <a:cubicBezTo>
                  <a:pt x="1046408" y="258327"/>
                  <a:pt x="980418" y="192570"/>
                  <a:pt x="899039" y="192570"/>
                </a:cubicBezTo>
                <a:close/>
              </a:path>
            </a:pathLst>
          </a:custGeom>
          <a:noFill/>
          <a:ln w="571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9A223-F623-3535-67CC-CCE8166726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521" y="294312"/>
            <a:ext cx="11067617" cy="764367"/>
          </a:xfrm>
        </p:spPr>
        <p:txBody>
          <a:bodyPr>
            <a:normAutofit fontScale="92500"/>
          </a:bodyPr>
          <a:lstStyle/>
          <a:p>
            <a:r>
              <a:rPr lang="en-GB"/>
              <a:t>What’s Happening in the Market 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6ACD1-143C-C588-0D37-3241551F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" y="934418"/>
            <a:ext cx="8500953" cy="562724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30AEEFD-4783-1DF9-3ED2-B4E80D1DC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49" y="1917481"/>
            <a:ext cx="6570936" cy="815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CF7E8-C834-3613-7B83-FCD936FC0888}"/>
              </a:ext>
            </a:extLst>
          </p:cNvPr>
          <p:cNvSpPr txBox="1"/>
          <p:nvPr/>
        </p:nvSpPr>
        <p:spPr>
          <a:xfrm>
            <a:off x="8769568" y="2167758"/>
            <a:ext cx="39413" cy="1773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13ABFFD-4B56-2CB6-7F03-1C544F4DB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67" y="923582"/>
            <a:ext cx="8161867" cy="1179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F68C2-9135-89BC-CE54-C572829D0D01}"/>
              </a:ext>
            </a:extLst>
          </p:cNvPr>
          <p:cNvSpPr txBox="1"/>
          <p:nvPr/>
        </p:nvSpPr>
        <p:spPr>
          <a:xfrm>
            <a:off x="788676" y="1459776"/>
            <a:ext cx="7844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Gilroy Bold"/>
                <a:cs typeface="Calibri"/>
              </a:rPr>
              <a:t>Four in ten organisations are "Cloud First"</a:t>
            </a:r>
            <a:endParaRPr lang="en-US" sz="2800" b="1">
              <a:solidFill>
                <a:schemeClr val="accent1">
                  <a:lumMod val="75000"/>
                </a:schemeClr>
              </a:solidFill>
              <a:latin typeface="Gilroy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7D955-C7FA-8BDA-6E0A-7C27CB12913C}"/>
              </a:ext>
            </a:extLst>
          </p:cNvPr>
          <p:cNvSpPr txBox="1"/>
          <p:nvPr/>
        </p:nvSpPr>
        <p:spPr>
          <a:xfrm>
            <a:off x="613832" y="6429374"/>
            <a:ext cx="35718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Source: Computer Weekly Research </a:t>
            </a:r>
          </a:p>
        </p:txBody>
      </p:sp>
    </p:spTree>
    <p:extLst>
      <p:ext uri="{BB962C8B-B14F-4D97-AF65-F5344CB8AC3E}">
        <p14:creationId xmlns:p14="http://schemas.microsoft.com/office/powerpoint/2010/main" val="30367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41C8F-DBD1-AB71-9BB5-3EA999C19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Cloud Challenges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F6059-EF39-412E-7D81-5342FC42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5" y="1391704"/>
            <a:ext cx="9834466" cy="455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5A1B9-59B5-3E10-485C-2BBEB59B5AA1}"/>
              </a:ext>
            </a:extLst>
          </p:cNvPr>
          <p:cNvSpPr txBox="1"/>
          <p:nvPr/>
        </p:nvSpPr>
        <p:spPr>
          <a:xfrm>
            <a:off x="37321" y="6531430"/>
            <a:ext cx="7427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Gilroy" panose="00000600000000000000" pitchFamily="50" charset="0"/>
              </a:rPr>
              <a:t>Source: Flexera State of the Cloud 2022</a:t>
            </a:r>
          </a:p>
        </p:txBody>
      </p:sp>
    </p:spTree>
    <p:extLst>
      <p:ext uri="{BB962C8B-B14F-4D97-AF65-F5344CB8AC3E}">
        <p14:creationId xmlns:p14="http://schemas.microsoft.com/office/powerpoint/2010/main" val="147585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D0DAD-B89A-5422-0775-29F6AB8D2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Hybrid Working Driving Adoption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D750A86-FF05-6417-AD92-0BEA4A01C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0" y="1326964"/>
            <a:ext cx="8153580" cy="5240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7B1B9-9831-83CD-D1CA-CC51201F1400}"/>
              </a:ext>
            </a:extLst>
          </p:cNvPr>
          <p:cNvSpPr txBox="1"/>
          <p:nvPr/>
        </p:nvSpPr>
        <p:spPr>
          <a:xfrm>
            <a:off x="0" y="6555566"/>
            <a:ext cx="5278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2">
                    <a:lumMod val="75000"/>
                  </a:schemeClr>
                </a:solidFill>
                <a:latin typeface="Gilroy" panose="00000600000000000000" pitchFamily="50" charset="0"/>
              </a:rPr>
              <a:t>Source: </a:t>
            </a:r>
            <a:r>
              <a:rPr lang="en-US" sz="1200">
                <a:solidFill>
                  <a:schemeClr val="tx2">
                    <a:lumMod val="75000"/>
                  </a:schemeClr>
                </a:solidFill>
                <a:latin typeface="Gilroy" panose="00000600000000000000" pitchFamily="50" charset="0"/>
              </a:rPr>
              <a:t>Contact Babel - CX Decision Makers Guide</a:t>
            </a:r>
            <a:endParaRPr lang="en-GB" sz="1200">
              <a:solidFill>
                <a:schemeClr val="tx2">
                  <a:lumMod val="75000"/>
                </a:schemeClr>
              </a:solidFill>
              <a:latin typeface="Gilroy" panose="00000600000000000000" pitchFamily="50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0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01619-69B6-D273-2853-ADE7CA5E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968C13-CFC9-65E1-6539-1B135DD5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64" y="4682337"/>
            <a:ext cx="1420491" cy="1493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1BD6B4-3B85-0C29-E51F-5E06C7FE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36" y="4669784"/>
            <a:ext cx="1420491" cy="1493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8F301C-C36A-6AF6-04DA-1FA28B4F939A}"/>
              </a:ext>
            </a:extLst>
          </p:cNvPr>
          <p:cNvSpPr txBox="1"/>
          <p:nvPr/>
        </p:nvSpPr>
        <p:spPr>
          <a:xfrm>
            <a:off x="5840128" y="4708640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latin typeface="Gilroy" panose="00000600000000000000" pitchFamily="50" charset="0"/>
              </a:rPr>
              <a:t>Private</a:t>
            </a:r>
            <a:r>
              <a:rPr lang="en-GB" sz="1200">
                <a:latin typeface="Gilroy" panose="00000600000000000000" pitchFamily="50" charset="0"/>
              </a:rPr>
              <a:t> Cloud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2A8FFF-41AB-FC02-AADC-D3C8EF6BF68C}"/>
              </a:ext>
            </a:extLst>
          </p:cNvPr>
          <p:cNvSpPr txBox="1"/>
          <p:nvPr/>
        </p:nvSpPr>
        <p:spPr>
          <a:xfrm>
            <a:off x="7915676" y="4724029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latin typeface="Gilroy" panose="00000600000000000000" pitchFamily="50" charset="0"/>
              </a:rPr>
              <a:t>Community Cloud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49B3C-7A3F-F8D6-F9CE-6CFD692573E4}"/>
              </a:ext>
            </a:extLst>
          </p:cNvPr>
          <p:cNvSpPr txBox="1"/>
          <p:nvPr/>
        </p:nvSpPr>
        <p:spPr>
          <a:xfrm>
            <a:off x="1403192" y="444703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Gilroy" panose="00000600000000000000" pitchFamily="50" charset="0"/>
              </a:rPr>
              <a:t>On-Premise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2F1CB-A282-2F78-731A-0155BFC95305}"/>
              </a:ext>
            </a:extLst>
          </p:cNvPr>
          <p:cNvSpPr txBox="1"/>
          <p:nvPr/>
        </p:nvSpPr>
        <p:spPr>
          <a:xfrm>
            <a:off x="5732518" y="5109359"/>
            <a:ext cx="11865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Gilroy" panose="00000600000000000000" pitchFamily="50" charset="0"/>
              </a:rPr>
              <a:t>Total Control </a:t>
            </a:r>
          </a:p>
          <a:p>
            <a:r>
              <a:rPr lang="en-GB" sz="900">
                <a:latin typeface="Gilroy" panose="00000600000000000000" pitchFamily="50" charset="0"/>
              </a:rPr>
              <a:t>Bespoke Security </a:t>
            </a:r>
          </a:p>
          <a:p>
            <a:r>
              <a:rPr lang="en-GB" sz="900">
                <a:latin typeface="Gilroy" panose="00000600000000000000" pitchFamily="50" charset="0"/>
              </a:rPr>
              <a:t>Fully Customisable to customer specific needs.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0F80B9-1B57-C1C5-92FA-9C13F10C3348}"/>
              </a:ext>
            </a:extLst>
          </p:cNvPr>
          <p:cNvSpPr txBox="1"/>
          <p:nvPr/>
        </p:nvSpPr>
        <p:spPr>
          <a:xfrm>
            <a:off x="7924121" y="5071526"/>
            <a:ext cx="130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Gilroy" panose="00000600000000000000" pitchFamily="50" charset="0"/>
              </a:rPr>
              <a:t>Shared by associated organisations, e.g. Central Gov, Local Gov, Health </a:t>
            </a:r>
          </a:p>
          <a:p>
            <a:r>
              <a:rPr lang="en-GB" sz="900">
                <a:latin typeface="Gilroy" panose="00000600000000000000" pitchFamily="50" charset="0"/>
              </a:rPr>
              <a:t> 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479864-63DE-A370-F6BA-2D31CE6EC147}"/>
              </a:ext>
            </a:extLst>
          </p:cNvPr>
          <p:cNvCxnSpPr/>
          <p:nvPr/>
        </p:nvCxnSpPr>
        <p:spPr>
          <a:xfrm>
            <a:off x="10599938" y="1793289"/>
            <a:ext cx="568171" cy="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98BEE9-A288-EB5A-EF3C-3F376117196E}"/>
              </a:ext>
            </a:extLst>
          </p:cNvPr>
          <p:cNvCxnSpPr>
            <a:cxnSpLocks/>
          </p:cNvCxnSpPr>
          <p:nvPr/>
        </p:nvCxnSpPr>
        <p:spPr>
          <a:xfrm>
            <a:off x="10228556" y="2540493"/>
            <a:ext cx="939553" cy="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C1051F-2A35-DC64-10E4-E459F76DACA7}"/>
              </a:ext>
            </a:extLst>
          </p:cNvPr>
          <p:cNvCxnSpPr>
            <a:cxnSpLocks/>
          </p:cNvCxnSpPr>
          <p:nvPr/>
        </p:nvCxnSpPr>
        <p:spPr>
          <a:xfrm>
            <a:off x="11168109" y="1793289"/>
            <a:ext cx="0" cy="747204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704350-8428-CC7D-EBE0-D06D8E38B3E2}"/>
              </a:ext>
            </a:extLst>
          </p:cNvPr>
          <p:cNvSpPr txBox="1"/>
          <p:nvPr/>
        </p:nvSpPr>
        <p:spPr>
          <a:xfrm>
            <a:off x="10581078" y="1474728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Gilroy" panose="00000600000000000000" pitchFamily="50" charset="0"/>
              </a:rPr>
              <a:t>Hybrid Cloud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626B04-945E-7311-6E6C-972717902D72}"/>
              </a:ext>
            </a:extLst>
          </p:cNvPr>
          <p:cNvSpPr txBox="1">
            <a:spLocks/>
          </p:cNvSpPr>
          <p:nvPr/>
        </p:nvSpPr>
        <p:spPr>
          <a:xfrm>
            <a:off x="473521" y="399415"/>
            <a:ext cx="11067617" cy="764367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>
                <a:solidFill>
                  <a:schemeClr val="bg1"/>
                </a:solidFill>
                <a:latin typeface="Gilroy-Bold" panose="00000800000000000000" pitchFamily="50" charset="0"/>
              </a:rPr>
              <a:t>Types of cloud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27634-0DF2-59C1-55B9-A64016F8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08" y="1377311"/>
            <a:ext cx="9394750" cy="3279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A7C71-0755-4A7F-36F1-5EAB8A0D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12" y="4681973"/>
            <a:ext cx="1420491" cy="1493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80994-2946-4894-3F17-855CF73EEC66}"/>
              </a:ext>
            </a:extLst>
          </p:cNvPr>
          <p:cNvSpPr txBox="1"/>
          <p:nvPr/>
        </p:nvSpPr>
        <p:spPr>
          <a:xfrm>
            <a:off x="3489412" y="5119013"/>
            <a:ext cx="141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Gilroy" panose="00000600000000000000" pitchFamily="50" charset="0"/>
              </a:rPr>
              <a:t>Scalability/Elasticity</a:t>
            </a:r>
          </a:p>
          <a:p>
            <a:r>
              <a:rPr lang="en-GB" sz="900">
                <a:latin typeface="Gilroy" panose="00000600000000000000" pitchFamily="50" charset="0"/>
              </a:rPr>
              <a:t>Cost efficiency and flexibility</a:t>
            </a:r>
          </a:p>
          <a:p>
            <a:r>
              <a:rPr lang="en-GB" sz="900">
                <a:latin typeface="Gilroy" panose="00000600000000000000" pitchFamily="50" charset="0"/>
              </a:rPr>
              <a:t>Shared infrastructure </a:t>
            </a:r>
          </a:p>
          <a:p>
            <a:r>
              <a:rPr lang="en-GB" sz="900">
                <a:latin typeface="Gilroy" panose="00000600000000000000" pitchFamily="50" charset="0"/>
              </a:rPr>
              <a:t>Broad Network Access</a:t>
            </a:r>
          </a:p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FCB08-BC70-21F7-8226-60A93D1440D0}"/>
              </a:ext>
            </a:extLst>
          </p:cNvPr>
          <p:cNvSpPr txBox="1"/>
          <p:nvPr/>
        </p:nvSpPr>
        <p:spPr>
          <a:xfrm>
            <a:off x="3587184" y="4732272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Gilroy" panose="00000600000000000000" pitchFamily="50" charset="0"/>
              </a:rPr>
              <a:t>Public Cloud </a:t>
            </a:r>
          </a:p>
        </p:txBody>
      </p:sp>
    </p:spTree>
    <p:extLst>
      <p:ext uri="{BB962C8B-B14F-4D97-AF65-F5344CB8AC3E}">
        <p14:creationId xmlns:p14="http://schemas.microsoft.com/office/powerpoint/2010/main" val="21759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E1F259-E21D-C0BD-8723-7AC6FCD9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24" y="-5099"/>
            <a:ext cx="9056913" cy="667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88E2B-4207-EA0B-B072-297C80D2F67A}"/>
              </a:ext>
            </a:extLst>
          </p:cNvPr>
          <p:cNvSpPr txBox="1"/>
          <p:nvPr/>
        </p:nvSpPr>
        <p:spPr>
          <a:xfrm>
            <a:off x="3838575" y="351686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roy Bold"/>
              </a:rPr>
              <a:t>Community Cloud</a:t>
            </a:r>
            <a:endParaRPr lang="en-GB">
              <a:solidFill>
                <a:schemeClr val="bg1"/>
              </a:solidFill>
              <a:latin typeface="Gilroy Bold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1D9F27-830B-5106-672F-7354849FEBDE}"/>
              </a:ext>
            </a:extLst>
          </p:cNvPr>
          <p:cNvSpPr txBox="1">
            <a:spLocks/>
          </p:cNvSpPr>
          <p:nvPr/>
        </p:nvSpPr>
        <p:spPr>
          <a:xfrm>
            <a:off x="-197645" y="324843"/>
            <a:ext cx="4694840" cy="764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solidFill>
                  <a:schemeClr val="tx1"/>
                </a:solidFill>
                <a:latin typeface="Gilroy Bold"/>
              </a:rPr>
              <a:t>Cloud Services </a:t>
            </a: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FDAA8E0-5B25-E0BE-6348-8C54C445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10" y="901735"/>
            <a:ext cx="10133390" cy="534481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2CE0AD-5E55-E486-DFD7-7DF871FBF4A8}"/>
              </a:ext>
            </a:extLst>
          </p:cNvPr>
          <p:cNvSpPr txBox="1">
            <a:spLocks/>
          </p:cNvSpPr>
          <p:nvPr/>
        </p:nvSpPr>
        <p:spPr>
          <a:xfrm>
            <a:off x="-377562" y="197843"/>
            <a:ext cx="6123590" cy="764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solidFill>
                  <a:schemeClr val="tx1"/>
                </a:solidFill>
                <a:latin typeface="Gilroy Bold"/>
              </a:rPr>
              <a:t>Agile Cloud Topology</a:t>
            </a:r>
            <a:endParaRPr lang="en-GB" sz="4400">
              <a:solidFill>
                <a:schemeClr val="tx1"/>
              </a:solidFill>
              <a:latin typeface="Gilroy Bold"/>
              <a:cs typeface="Calibri"/>
            </a:endParaRP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8EA33-AA53-45EA-39E8-D80537B4F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04" y="217870"/>
            <a:ext cx="2090058" cy="6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58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b7e3b19-0970-4316-9734-8b71eedffc5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53E275CCB30429D62695E6D66E2F3" ma:contentTypeVersion="16" ma:contentTypeDescription="Create a new document." ma:contentTypeScope="" ma:versionID="f0eadc62acd3ed6982165395b3a267d0">
  <xsd:schema xmlns:xsd="http://www.w3.org/2001/XMLSchema" xmlns:xs="http://www.w3.org/2001/XMLSchema" xmlns:p="http://schemas.microsoft.com/office/2006/metadata/properties" xmlns:ns2="ae1b7cd0-99e4-479a-b90e-163814fdfbc8" xmlns:ns3="b3a26637-604a-4f8c-84fa-3ef4fc615a9e" targetNamespace="http://schemas.microsoft.com/office/2006/metadata/properties" ma:root="true" ma:fieldsID="bce35775ec203897c5da71a46220a6a7" ns2:_="" ns3:_="">
    <xsd:import namespace="ae1b7cd0-99e4-479a-b90e-163814fdfbc8"/>
    <xsd:import namespace="b3a26637-604a-4f8c-84fa-3ef4fc615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b7cd0-99e4-479a-b90e-163814fdf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ae184b-9278-4393-b793-f933303b57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26637-604a-4f8c-84fa-3ef4fc615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f6a2d-8f86-43eb-a65d-9c80acdb1f82}" ma:internalName="TaxCatchAll" ma:showField="CatchAllData" ma:web="b3a26637-604a-4f8c-84fa-3ef4fc615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4F4B0A-104A-4ECD-8C31-369EABD70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7A0BC-E29D-4491-92F3-9D35CC600DCE}">
  <ds:schemaRefs>
    <ds:schemaRef ds:uri="ae1b7cd0-99e4-479a-b90e-163814fdfbc8"/>
    <ds:schemaRef ds:uri="b3a26637-604a-4f8c-84fa-3ef4fc615a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543</Words>
  <Application>Microsoft Office PowerPoint</Application>
  <PresentationFormat>Widescreen</PresentationFormat>
  <Paragraphs>119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Gilroy</vt:lpstr>
      <vt:lpstr>Gilroy Bold</vt:lpstr>
      <vt:lpstr>Gilroy-Bold</vt:lpstr>
      <vt:lpstr>Gilroy-Regular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Cooper</dc:creator>
  <cp:lastModifiedBy>Simon Dobson</cp:lastModifiedBy>
  <cp:revision>8</cp:revision>
  <dcterms:created xsi:type="dcterms:W3CDTF">2022-09-28T16:38:29Z</dcterms:created>
  <dcterms:modified xsi:type="dcterms:W3CDTF">2022-10-06T13:57:21Z</dcterms:modified>
</cp:coreProperties>
</file>